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uli"/>
      <p:regular r:id="rId25"/>
      <p:bold r:id="rId26"/>
      <p:italic r:id="rId27"/>
      <p:boldItalic r:id="rId28"/>
    </p:embeddedFont>
    <p:embeddedFont>
      <p:font typeface="Muli Regular"/>
      <p:regular r:id="rId29"/>
      <p:bold r:id="rId30"/>
      <p:italic r:id="rId31"/>
      <p:boldItalic r:id="rId32"/>
    </p:embeddedFont>
    <p:embeddedFont>
      <p:font typeface="Lobster"/>
      <p:regular r:id="rId33"/>
    </p:embeddedFont>
    <p:embeddedFont>
      <p:font typeface="Lato"/>
      <p:regular r:id="rId34"/>
      <p:bold r:id="rId35"/>
      <p:italic r:id="rId36"/>
      <p:boldItalic r:id="rId37"/>
    </p:embeddedFont>
    <p:embeddedFont>
      <p:font typeface="Lexend Deca"/>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uli-bold.fntdata"/><Relationship Id="rId25" Type="http://schemas.openxmlformats.org/officeDocument/2006/relationships/font" Target="fonts/Muli-regular.fntdata"/><Relationship Id="rId28" Type="http://schemas.openxmlformats.org/officeDocument/2006/relationships/font" Target="fonts/Muli-boldItalic.fntdata"/><Relationship Id="rId27" Type="http://schemas.openxmlformats.org/officeDocument/2006/relationships/font" Target="fonts/Muli-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uliRegular-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uliRegular-italic.fntdata"/><Relationship Id="rId30" Type="http://schemas.openxmlformats.org/officeDocument/2006/relationships/font" Target="fonts/MuliRegular-bold.fntdata"/><Relationship Id="rId11" Type="http://schemas.openxmlformats.org/officeDocument/2006/relationships/slide" Target="slides/slide7.xml"/><Relationship Id="rId33" Type="http://schemas.openxmlformats.org/officeDocument/2006/relationships/font" Target="fonts/Lobster-regular.fntdata"/><Relationship Id="rId10" Type="http://schemas.openxmlformats.org/officeDocument/2006/relationships/slide" Target="slides/slide6.xml"/><Relationship Id="rId32" Type="http://schemas.openxmlformats.org/officeDocument/2006/relationships/font" Target="fonts/MuliRegular-boldItalic.fntdata"/><Relationship Id="rId13" Type="http://schemas.openxmlformats.org/officeDocument/2006/relationships/slide" Target="slides/slide9.xml"/><Relationship Id="rId35" Type="http://schemas.openxmlformats.org/officeDocument/2006/relationships/font" Target="fonts/Lato-bold.fntdata"/><Relationship Id="rId12" Type="http://schemas.openxmlformats.org/officeDocument/2006/relationships/slide" Target="slides/slide8.xml"/><Relationship Id="rId34" Type="http://schemas.openxmlformats.org/officeDocument/2006/relationships/font" Target="fonts/Lato-regular.fntdata"/><Relationship Id="rId15" Type="http://schemas.openxmlformats.org/officeDocument/2006/relationships/slide" Target="slides/slide11.xml"/><Relationship Id="rId37" Type="http://schemas.openxmlformats.org/officeDocument/2006/relationships/font" Target="fonts/Lato-boldItalic.fntdata"/><Relationship Id="rId14" Type="http://schemas.openxmlformats.org/officeDocument/2006/relationships/slide" Target="slides/slide10.xml"/><Relationship Id="rId36" Type="http://schemas.openxmlformats.org/officeDocument/2006/relationships/font" Target="fonts/Lato-italic.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exendDeca-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Into - Lalita 1-4</a:t>
            </a:r>
            <a:endParaRPr sz="1400"/>
          </a:p>
          <a:p>
            <a:pPr indent="0" lvl="0" marL="0" rtl="0" algn="l">
              <a:spcBef>
                <a:spcPts val="0"/>
              </a:spcBef>
              <a:spcAft>
                <a:spcPts val="0"/>
              </a:spcAft>
              <a:buNone/>
            </a:pPr>
            <a:r>
              <a:rPr lang="en" sz="1400"/>
              <a:t>Deep image representations - Apurva 5-7</a:t>
            </a:r>
            <a:endParaRPr sz="1400"/>
          </a:p>
          <a:p>
            <a:pPr indent="0" lvl="0" marL="0" rtl="0" algn="l">
              <a:spcBef>
                <a:spcPts val="0"/>
              </a:spcBef>
              <a:spcAft>
                <a:spcPts val="0"/>
              </a:spcAft>
              <a:buNone/>
            </a:pPr>
            <a:r>
              <a:rPr lang="en" sz="1400"/>
              <a:t>Result - Maruf</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Good afternoon everyone,</a:t>
            </a:r>
            <a:endParaRPr sz="1400"/>
          </a:p>
          <a:p>
            <a:pPr indent="0" lvl="0" marL="0" rtl="0" algn="l">
              <a:spcBef>
                <a:spcPts val="0"/>
              </a:spcBef>
              <a:spcAft>
                <a:spcPts val="0"/>
              </a:spcAft>
              <a:buNone/>
            </a:pPr>
            <a:r>
              <a:rPr lang="en" sz="1400"/>
              <a:t>Our research paper that we are going to review today is  about“Image Style Transfer Using Convolutional Neural Networks”. The presentation is divided into 3 sections. First, the introduction section which will be covered by me Lalita Sharkey. As for the second section, Apurva will be explaining about Deep Image Presentation. Lastly, Maruf Sakib will </a:t>
            </a:r>
            <a:r>
              <a:rPr lang="en" sz="1400"/>
              <a:t>discussed</a:t>
            </a:r>
            <a:r>
              <a:rPr lang="en" sz="1400"/>
              <a:t> the result of this research paper. First, Let’s start with understanding what exactly is “</a:t>
            </a:r>
            <a:r>
              <a:rPr lang="en" sz="1400"/>
              <a:t>Image Style Transfer”</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5. The effect of matching the content representation in different layers of the network. Matching the content on layer ‘conv2 2’ preserves much of the fine structure of the original photograph and the synthesised image looks as if the texture of the painting is simply blended over the photograph (middle). When matching the content on layer ‘conv4 2’ the texture of the painting and the content of the photograph merge together such that the content of the photograph is displayed in the style of the painting (bottom). Both images were generated with the same choice of parameters</a:t>
            </a:r>
            <a:endParaRPr/>
          </a:p>
          <a:p>
            <a:pPr indent="0" lvl="0" marL="0" rtl="0" algn="l">
              <a:spcBef>
                <a:spcPts val="0"/>
              </a:spcBef>
              <a:spcAft>
                <a:spcPts val="0"/>
              </a:spcAft>
              <a:buNone/>
            </a:pPr>
            <a:r>
              <a:rPr lang="en"/>
              <a:t>(α/β = 1 × 10−3). The painting that served as the style</a:t>
            </a:r>
            <a:endParaRPr/>
          </a:p>
          <a:p>
            <a:pPr indent="0" lvl="0" marL="0" rtl="0" algn="l">
              <a:spcBef>
                <a:spcPts val="0"/>
              </a:spcBef>
              <a:spcAft>
                <a:spcPts val="0"/>
              </a:spcAft>
              <a:buNone/>
            </a:pPr>
            <a:r>
              <a:rPr lang="en"/>
              <a:t>image is shown in the bottom left corner and is named Jesuiten III</a:t>
            </a:r>
            <a:endParaRPr/>
          </a:p>
          <a:p>
            <a:pPr indent="0" lvl="0" marL="0" rtl="0" algn="l">
              <a:spcBef>
                <a:spcPts val="0"/>
              </a:spcBef>
              <a:spcAft>
                <a:spcPts val="0"/>
              </a:spcAft>
              <a:buNone/>
            </a:pPr>
            <a:r>
              <a:rPr lang="en"/>
              <a:t>by Lyonel Feininger, 1915.</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5a5a621d5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5a5a621d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Photorealistic style transfer. The style is transferred from a photograph showing New York by night onto a picture showing London by day. The image synthesis was initialised </a:t>
            </a:r>
            <a:r>
              <a:rPr lang="en"/>
              <a:t>fr</a:t>
            </a:r>
            <a:r>
              <a:rPr lang="en"/>
              <a:t>om the content image and the ratio α/β was equal to 1 × 10−2</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221dc8878_2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221dc8878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5a6bf3d6e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5a6bf3d6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5a6bf3d6e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5a6bf3d6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Star with Content image and Style image</a:t>
            </a:r>
            <a:endParaRPr/>
          </a:p>
          <a:p>
            <a:pPr indent="-317500" lvl="0" marL="457200" rtl="0" algn="l">
              <a:spcBef>
                <a:spcPts val="0"/>
              </a:spcBef>
              <a:spcAft>
                <a:spcPts val="0"/>
              </a:spcAft>
              <a:buSzPts val="1400"/>
              <a:buChar char="-"/>
            </a:pPr>
            <a:r>
              <a:rPr lang="en"/>
              <a:t>Randomly</a:t>
            </a:r>
            <a:r>
              <a:rPr lang="en"/>
              <a:t> generate image with random pixel values</a:t>
            </a:r>
            <a:endParaRPr/>
          </a:p>
          <a:p>
            <a:pPr indent="-317500" lvl="0" marL="457200" rtl="0" algn="l">
              <a:spcBef>
                <a:spcPts val="0"/>
              </a:spcBef>
              <a:spcAft>
                <a:spcPts val="0"/>
              </a:spcAft>
              <a:buSzPts val="1400"/>
              <a:buChar char="-"/>
            </a:pPr>
            <a:r>
              <a:rPr lang="en"/>
              <a:t>Iteratively update x </a:t>
            </a:r>
            <a:r>
              <a:rPr lang="en"/>
              <a:t>vector</a:t>
            </a:r>
            <a:r>
              <a:rPr lang="en"/>
              <a:t>/ result vector by subtracting vector x from the gradient of the loss function</a:t>
            </a:r>
            <a:endParaRPr/>
          </a:p>
          <a:p>
            <a:pPr indent="-317500" lvl="0" marL="457200" rtl="0" algn="l">
              <a:spcBef>
                <a:spcPts val="0"/>
              </a:spcBef>
              <a:spcAft>
                <a:spcPts val="0"/>
              </a:spcAft>
              <a:buSzPts val="1400"/>
              <a:buChar char="-"/>
            </a:pPr>
            <a:r>
              <a:rPr lang="en"/>
              <a:t>Terminate when the result image matches with the style features of the image and content features image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5a5a621d5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5a5a621d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5a6bf3d6e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5a6bf3d6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5a6bf3d6e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5a6bf3d6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5a8aa6d6b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5a8aa6d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2 images with similar activations share similar content features represented by the later in </a:t>
            </a:r>
            <a:r>
              <a:rPr lang="en"/>
              <a:t>question</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5a8aa6d6b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5a8aa6d6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08b0ea22d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08b0ea2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a:t>
            </a:r>
            <a:r>
              <a:rPr lang="en" sz="1500"/>
              <a:t>style transfer is a process of modifying the style </a:t>
            </a:r>
            <a:r>
              <a:rPr lang="en" sz="1500"/>
              <a:t>or texture </a:t>
            </a:r>
            <a:r>
              <a:rPr lang="en" sz="1500"/>
              <a:t>of an image while still preserving its content. In this example Let’s say you like the style of image on the left but you feel like there is too much of the sky. You would like this image style to be on the content image on the right </a:t>
            </a:r>
            <a:r>
              <a:rPr lang="en" sz="1500"/>
              <a:t>because</a:t>
            </a:r>
            <a:r>
              <a:rPr lang="en" sz="1500"/>
              <a:t> you think the image is more proportional but very dull looking. You may wonder how will the result of </a:t>
            </a:r>
            <a:r>
              <a:rPr lang="en" sz="1500"/>
              <a:t>transferring</a:t>
            </a:r>
            <a:r>
              <a:rPr lang="en" sz="1500"/>
              <a:t> the image style on the left to the content image on the right looks like.</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5a8aa6d6b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5a8aa6d6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08b0ea22d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08b0ea2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Here is the result image. After u</a:t>
            </a:r>
            <a:r>
              <a:rPr lang="en" sz="1500"/>
              <a:t>sing Convolutional Neural Networks to transfer the one image style to another image content.</a:t>
            </a:r>
            <a:endParaRPr sz="15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5a6bf3d6e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5a6bf3d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 overall concept of this paper is passing an image into a pre-trained convolutional neural network. In this case it is VGG-19 network. Once an image is passed into a network, the image will then be represented in term of feature maps or we can think of it as the filtered image which are differents in each layers of the network. To distinct each layer feature map,  we need to observe what particular information is preserved in that layer. In this example, there is one painting and one photograph. We extract the texture from the painting and the content from the photograph both of that in term of features of the VGG network then we generate the new image that has the content of the photograph and the texture or style from the painting.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Details of all these methods will be explained further by Apurva.</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a:t>NOTE:</a:t>
            </a:r>
            <a:endParaRPr/>
          </a:p>
          <a:p>
            <a:pPr indent="0" lvl="0" marL="0" rtl="0" algn="l">
              <a:spcBef>
                <a:spcPts val="0"/>
              </a:spcBef>
              <a:spcAft>
                <a:spcPts val="0"/>
              </a:spcAft>
              <a:buNone/>
            </a:pPr>
            <a:r>
              <a:rPr b="1" lang="en" u="sng"/>
              <a:t>VGG-19 </a:t>
            </a:r>
            <a:r>
              <a:rPr lang="en"/>
              <a:t>is a convolutional neural network that is trained on more than a million images from the ImageNet database. The network is 19 layers deep and can classify images into 1000 object categories, such as keyboard, mouse, pencil, and many animals. As a result, the network has learned rich feature representations for a wide range of images.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5a6bf3d6e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5a6bf3d6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19 model 16 convolutional layer and  5 pooling layer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re-scaling can be done for the VGG network without changing its output, because it contains only rectifying linear activation functions and no normalization or pooling over feature maps.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5a8aa6d6b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5a8aa6d6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5a8aa6d6b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5a8aa6d6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221dc8878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221dc887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Add legend!!</a:t>
            </a:r>
            <a:endParaRPr sz="20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Style transfer algorithm combines a parametric texture model based on CNN with a method to invert their image representation.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 artwork </a:t>
            </a:r>
            <a:endParaRPr sz="1200"/>
          </a:p>
          <a:p>
            <a:pPr indent="0" lvl="0" marL="0" rtl="0" algn="l">
              <a:spcBef>
                <a:spcPts val="0"/>
              </a:spcBef>
              <a:spcAft>
                <a:spcPts val="0"/>
              </a:spcAft>
              <a:buNone/>
            </a:pPr>
            <a:r>
              <a:rPr lang="en" sz="1200"/>
              <a:t>p=photograph</a:t>
            </a:r>
            <a:endParaRPr sz="1200"/>
          </a:p>
          <a:p>
            <a:pPr indent="0" lvl="0" marL="0" rtl="0" algn="l">
              <a:spcBef>
                <a:spcPts val="0"/>
              </a:spcBef>
              <a:spcAft>
                <a:spcPts val="0"/>
              </a:spcAft>
              <a:buNone/>
            </a:pPr>
            <a:r>
              <a:rPr lang="en" sz="1200"/>
              <a:t>x=noise (combination)</a:t>
            </a:r>
            <a:endParaRPr sz="1200"/>
          </a:p>
          <a:p>
            <a:pPr indent="0" lvl="0" marL="0" rtl="0" algn="l">
              <a:spcBef>
                <a:spcPts val="0"/>
              </a:spcBef>
              <a:spcAft>
                <a:spcPts val="0"/>
              </a:spcAft>
              <a:buNone/>
            </a:pPr>
            <a:r>
              <a:rPr lang="en" sz="1200"/>
              <a:t>l= layer</a:t>
            </a:r>
            <a:endParaRPr sz="1200"/>
          </a:p>
          <a:p>
            <a:pPr indent="0" lvl="0" marL="0" rtl="0" algn="l">
              <a:spcBef>
                <a:spcPts val="0"/>
              </a:spcBef>
              <a:spcAft>
                <a:spcPts val="0"/>
              </a:spcAft>
              <a:buNone/>
            </a:pPr>
            <a:r>
              <a:rPr lang="en" sz="1200"/>
              <a:t>L =loss</a:t>
            </a:r>
            <a:endParaRPr sz="1200"/>
          </a:p>
          <a:p>
            <a:pPr indent="0" lvl="0" marL="0" rtl="0" algn="l">
              <a:spcBef>
                <a:spcPts val="0"/>
              </a:spcBef>
              <a:spcAft>
                <a:spcPts val="0"/>
              </a:spcAft>
              <a:buNone/>
            </a:pPr>
            <a:r>
              <a:rPr lang="en" sz="1200"/>
              <a:t>F Content Feature </a:t>
            </a:r>
            <a:endParaRPr sz="1200"/>
          </a:p>
          <a:p>
            <a:pPr indent="0" lvl="0" marL="0" rtl="0" algn="l">
              <a:spcBef>
                <a:spcPts val="0"/>
              </a:spcBef>
              <a:spcAft>
                <a:spcPts val="0"/>
              </a:spcAft>
              <a:buNone/>
            </a:pPr>
            <a:r>
              <a:rPr lang="en" sz="1200"/>
              <a:t>G= noise/output representation feature  </a:t>
            </a:r>
            <a:endParaRPr sz="1200"/>
          </a:p>
          <a:p>
            <a:pPr indent="0" lvl="0" marL="0" rtl="0" algn="l">
              <a:spcBef>
                <a:spcPts val="0"/>
              </a:spcBef>
              <a:spcAft>
                <a:spcPts val="0"/>
              </a:spcAft>
              <a:buNone/>
            </a:pPr>
            <a:r>
              <a:rPr lang="en" sz="1200"/>
              <a:t>Alpha beta losses</a:t>
            </a:r>
            <a:endParaRPr sz="1200"/>
          </a:p>
          <a:p>
            <a:pPr indent="0" lvl="0" marL="0" rtl="0" algn="l">
              <a:spcBef>
                <a:spcPts val="0"/>
              </a:spcBef>
              <a:spcAft>
                <a:spcPts val="0"/>
              </a:spcAft>
              <a:buNone/>
            </a:pPr>
            <a:r>
              <a:rPr lang="en" sz="1200"/>
              <a:t>G = ?</a:t>
            </a:r>
            <a:endParaRPr sz="1200"/>
          </a:p>
          <a:p>
            <a:pPr indent="0" lvl="0" marL="0" rtl="0" algn="l">
              <a:spcBef>
                <a:spcPts val="0"/>
              </a:spcBef>
              <a:spcAft>
                <a:spcPts val="0"/>
              </a:spcAft>
              <a:buNone/>
            </a:pPr>
            <a:r>
              <a:rPr lang="en" sz="1200"/>
              <a:t>A = Style representation at every conv layer </a:t>
            </a:r>
            <a:endParaRPr sz="1200"/>
          </a:p>
          <a:p>
            <a:pPr indent="0" lvl="0" marL="0" rtl="0" algn="l">
              <a:spcBef>
                <a:spcPts val="0"/>
              </a:spcBef>
              <a:spcAft>
                <a:spcPts val="0"/>
              </a:spcAft>
              <a:buNone/>
            </a:pPr>
            <a:r>
              <a:rPr lang="en" sz="1200"/>
              <a:t>P= </a:t>
            </a:r>
            <a:endParaRPr sz="1200"/>
          </a:p>
          <a:p>
            <a:pPr indent="0" lvl="0" marL="0" rtl="0" algn="l">
              <a:spcBef>
                <a:spcPts val="0"/>
              </a:spcBef>
              <a:spcAft>
                <a:spcPts val="0"/>
              </a:spcAft>
              <a:buNone/>
            </a:pPr>
            <a:r>
              <a:rPr lang="en" sz="1200"/>
              <a:t>E =</a:t>
            </a:r>
            <a:endParaRPr sz="1200"/>
          </a:p>
          <a:p>
            <a:pPr indent="0" lvl="0" marL="0" rtl="0" algn="l">
              <a:spcBef>
                <a:spcPts val="0"/>
              </a:spcBef>
              <a:spcAft>
                <a:spcPts val="0"/>
              </a:spcAft>
              <a:buNone/>
            </a:pPr>
            <a:r>
              <a:rPr lang="en" sz="1200"/>
              <a:t>w= weighting factor to the contribution of each layer to the total loss</a:t>
            </a:r>
            <a:endParaRPr sz="1200"/>
          </a:p>
          <a:p>
            <a:pPr indent="0" lvl="0" marL="0" rtl="0" algn="l">
              <a:spcBef>
                <a:spcPts val="0"/>
              </a:spcBef>
              <a:spcAft>
                <a:spcPts val="0"/>
              </a:spcAft>
              <a:buNone/>
            </a:pPr>
            <a:r>
              <a:t/>
            </a:r>
            <a:endParaRPr sz="2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074c89d06_6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074c89d06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Regular"/>
                <a:ea typeface="Muli Regular"/>
                <a:cs typeface="Muli Regular"/>
                <a:sym typeface="Muli Regular"/>
              </a:rPr>
              <a:t>“</a:t>
            </a:r>
            <a:endParaRPr sz="7200">
              <a:solidFill>
                <a:schemeClr val="lt1"/>
              </a:solidFill>
              <a:latin typeface="Muli Regular"/>
              <a:ea typeface="Muli Regular"/>
              <a:cs typeface="Muli Regular"/>
              <a:sym typeface="Muli Regular"/>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indent="-381000" lvl="1" marL="9144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indent="-381000" lvl="2" marL="13716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indent="-381000" lvl="3" marL="1828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indent="-381000" lvl="4" marL="2286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indent="-381000" lvl="5" marL="27432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indent="-381000" lvl="6" marL="32004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indent="-381000" lvl="7" marL="36576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indent="-381000" lvl="8" marL="41148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1.png"/><Relationship Id="rId10" Type="http://schemas.openxmlformats.org/officeDocument/2006/relationships/image" Target="../media/image29.png"/><Relationship Id="rId9"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5.png"/><Relationship Id="rId7" Type="http://schemas.openxmlformats.org/officeDocument/2006/relationships/image" Target="../media/image19.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16.png"/><Relationship Id="rId7" Type="http://schemas.openxmlformats.org/officeDocument/2006/relationships/image" Target="../media/image9.png"/><Relationship Id="rId8"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113925" y="642875"/>
            <a:ext cx="5462400" cy="2921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200">
                <a:latin typeface="Lato"/>
                <a:ea typeface="Lato"/>
                <a:cs typeface="Lato"/>
                <a:sym typeface="Lato"/>
              </a:rPr>
              <a:t>Image Style Transfer Using Convolutional Neural Networks</a:t>
            </a:r>
            <a:endParaRPr sz="420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7" name="Google Shape;67;p13"/>
          <p:cNvSpPr txBox="1"/>
          <p:nvPr/>
        </p:nvSpPr>
        <p:spPr>
          <a:xfrm>
            <a:off x="4376100" y="4686300"/>
            <a:ext cx="4599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Members: Apurva Modi, Maruf Sakib, Lalita Sharkey</a:t>
            </a:r>
            <a:endParaRPr b="1">
              <a:solidFill>
                <a:srgbClr val="FFFFFF"/>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48850" y="223550"/>
            <a:ext cx="1483800" cy="3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latin typeface="Muli"/>
                <a:ea typeface="Muli"/>
                <a:cs typeface="Muli"/>
                <a:sym typeface="Muli"/>
              </a:rPr>
              <a:t>Results</a:t>
            </a:r>
            <a:endParaRPr/>
          </a:p>
        </p:txBody>
      </p:sp>
      <p:sp>
        <p:nvSpPr>
          <p:cNvPr id="147" name="Google Shape;147;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 name="Google Shape;148;p22"/>
          <p:cNvSpPr/>
          <p:nvPr/>
        </p:nvSpPr>
        <p:spPr>
          <a:xfrm>
            <a:off x="1509888" y="1386475"/>
            <a:ext cx="3939300" cy="12030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rPr>
              <a:t>Preserves much of the fine structure of the original photograph </a:t>
            </a:r>
            <a:endParaRPr sz="1600">
              <a:solidFill>
                <a:srgbClr val="FFFFFF"/>
              </a:solidFill>
            </a:endParaRPr>
          </a:p>
          <a:p>
            <a:pPr indent="0" lvl="0" marL="0" rtl="0" algn="l">
              <a:lnSpc>
                <a:spcPct val="100000"/>
              </a:lnSpc>
              <a:spcBef>
                <a:spcPts val="0"/>
              </a:spcBef>
              <a:spcAft>
                <a:spcPts val="0"/>
              </a:spcAft>
              <a:buNone/>
            </a:pPr>
            <a:r>
              <a:t/>
            </a:r>
            <a:endParaRPr sz="600">
              <a:solidFill>
                <a:srgbClr val="FFFFFF"/>
              </a:solidFill>
            </a:endParaRPr>
          </a:p>
          <a:p>
            <a:pPr indent="0" lvl="0" marL="0" rtl="0" algn="l">
              <a:lnSpc>
                <a:spcPct val="100000"/>
              </a:lnSpc>
              <a:spcBef>
                <a:spcPts val="0"/>
              </a:spcBef>
              <a:spcAft>
                <a:spcPts val="0"/>
              </a:spcAft>
              <a:buNone/>
            </a:pPr>
            <a:r>
              <a:rPr lang="en" sz="1600">
                <a:solidFill>
                  <a:srgbClr val="FFFFFF"/>
                </a:solidFill>
              </a:rPr>
              <a:t>Texture of the painting is simply blended over the photograph (middle)</a:t>
            </a:r>
            <a:endParaRPr sz="1600">
              <a:solidFill>
                <a:srgbClr val="FFFFFF"/>
              </a:solidFill>
            </a:endParaRPr>
          </a:p>
        </p:txBody>
      </p:sp>
      <p:sp>
        <p:nvSpPr>
          <p:cNvPr id="149" name="Google Shape;149;p22"/>
          <p:cNvSpPr/>
          <p:nvPr/>
        </p:nvSpPr>
        <p:spPr>
          <a:xfrm>
            <a:off x="580550" y="811200"/>
            <a:ext cx="1900800" cy="3936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Original Content</a:t>
            </a:r>
            <a:endParaRPr sz="1800"/>
          </a:p>
        </p:txBody>
      </p:sp>
      <p:pic>
        <p:nvPicPr>
          <p:cNvPr id="150" name="Google Shape;150;p22"/>
          <p:cNvPicPr preferRelativeResize="0"/>
          <p:nvPr/>
        </p:nvPicPr>
        <p:blipFill>
          <a:blip r:embed="rId3">
            <a:alphaModFix/>
          </a:blip>
          <a:stretch>
            <a:fillRect/>
          </a:stretch>
        </p:blipFill>
        <p:spPr>
          <a:xfrm>
            <a:off x="5554900" y="386475"/>
            <a:ext cx="3326724" cy="4370549"/>
          </a:xfrm>
          <a:prstGeom prst="rect">
            <a:avLst/>
          </a:prstGeom>
          <a:noFill/>
          <a:ln>
            <a:noFill/>
          </a:ln>
        </p:spPr>
      </p:pic>
      <p:sp>
        <p:nvSpPr>
          <p:cNvPr id="151" name="Google Shape;151;p22"/>
          <p:cNvSpPr/>
          <p:nvPr/>
        </p:nvSpPr>
        <p:spPr>
          <a:xfrm>
            <a:off x="3301450" y="811200"/>
            <a:ext cx="1840200" cy="3936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Conv2_2</a:t>
            </a:r>
            <a:endParaRPr sz="1800"/>
          </a:p>
        </p:txBody>
      </p:sp>
      <p:sp>
        <p:nvSpPr>
          <p:cNvPr id="152" name="Google Shape;152;p22"/>
          <p:cNvSpPr/>
          <p:nvPr/>
        </p:nvSpPr>
        <p:spPr>
          <a:xfrm>
            <a:off x="2617050" y="719400"/>
            <a:ext cx="548700" cy="577200"/>
          </a:xfrm>
          <a:prstGeom prst="mathPlus">
            <a:avLst>
              <a:gd fmla="val 23520" name="adj1"/>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187675" y="1627675"/>
            <a:ext cx="1216500" cy="720600"/>
          </a:xfrm>
          <a:prstGeom prst="rightArrow">
            <a:avLst>
              <a:gd fmla="val 50000" name="adj1"/>
              <a:gd fmla="val 50000"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Matching</a:t>
            </a:r>
            <a:endParaRPr b="1">
              <a:solidFill>
                <a:srgbClr val="FFFFFF"/>
              </a:solidFill>
            </a:endParaRPr>
          </a:p>
        </p:txBody>
      </p:sp>
      <p:sp>
        <p:nvSpPr>
          <p:cNvPr id="154" name="Google Shape;154;p22"/>
          <p:cNvSpPr/>
          <p:nvPr/>
        </p:nvSpPr>
        <p:spPr>
          <a:xfrm>
            <a:off x="1509888" y="3801475"/>
            <a:ext cx="3939300" cy="6402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FFFFFF"/>
                </a:solidFill>
              </a:rPr>
              <a:t>Photograph is displayed in the style of the painting (bottom)</a:t>
            </a:r>
            <a:endParaRPr sz="1600">
              <a:solidFill>
                <a:srgbClr val="FFFFFF"/>
              </a:solidFill>
            </a:endParaRPr>
          </a:p>
        </p:txBody>
      </p:sp>
      <p:sp>
        <p:nvSpPr>
          <p:cNvPr id="155" name="Google Shape;155;p22"/>
          <p:cNvSpPr/>
          <p:nvPr/>
        </p:nvSpPr>
        <p:spPr>
          <a:xfrm>
            <a:off x="580550" y="3173400"/>
            <a:ext cx="1900800" cy="3936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Original Content</a:t>
            </a:r>
            <a:endParaRPr sz="1800"/>
          </a:p>
        </p:txBody>
      </p:sp>
      <p:sp>
        <p:nvSpPr>
          <p:cNvPr id="156" name="Google Shape;156;p22"/>
          <p:cNvSpPr/>
          <p:nvPr/>
        </p:nvSpPr>
        <p:spPr>
          <a:xfrm>
            <a:off x="2617050" y="3081600"/>
            <a:ext cx="548700" cy="577200"/>
          </a:xfrm>
          <a:prstGeom prst="mathPlus">
            <a:avLst>
              <a:gd fmla="val 23520" name="adj1"/>
            </a:avLst>
          </a:prstGeom>
          <a:solidFill>
            <a:srgbClr val="FF99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87675" y="3761275"/>
            <a:ext cx="1216500" cy="720600"/>
          </a:xfrm>
          <a:prstGeom prst="rightArrow">
            <a:avLst>
              <a:gd fmla="val 50000" name="adj1"/>
              <a:gd fmla="val 50000"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Matching</a:t>
            </a:r>
            <a:endParaRPr b="1">
              <a:solidFill>
                <a:srgbClr val="FFFFFF"/>
              </a:solidFill>
            </a:endParaRPr>
          </a:p>
        </p:txBody>
      </p:sp>
      <p:sp>
        <p:nvSpPr>
          <p:cNvPr id="158" name="Google Shape;158;p22"/>
          <p:cNvSpPr/>
          <p:nvPr/>
        </p:nvSpPr>
        <p:spPr>
          <a:xfrm>
            <a:off x="3296550" y="3162775"/>
            <a:ext cx="1840200" cy="3936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Conv4_2</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48850" y="223550"/>
            <a:ext cx="1483800" cy="3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latin typeface="Muli"/>
                <a:ea typeface="Muli"/>
                <a:cs typeface="Muli"/>
                <a:sym typeface="Muli"/>
              </a:rPr>
              <a:t>Results</a:t>
            </a:r>
            <a:endParaRPr/>
          </a:p>
        </p:txBody>
      </p:sp>
      <p:sp>
        <p:nvSpPr>
          <p:cNvPr id="164" name="Google Shape;164;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3"/>
          <p:cNvSpPr/>
          <p:nvPr/>
        </p:nvSpPr>
        <p:spPr>
          <a:xfrm>
            <a:off x="393200" y="1675700"/>
            <a:ext cx="2943300" cy="3936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Photorealistic style transfer</a:t>
            </a:r>
            <a:endParaRPr sz="1800"/>
          </a:p>
        </p:txBody>
      </p:sp>
      <p:pic>
        <p:nvPicPr>
          <p:cNvPr id="166" name="Google Shape;166;p23"/>
          <p:cNvPicPr preferRelativeResize="0"/>
          <p:nvPr/>
        </p:nvPicPr>
        <p:blipFill>
          <a:blip r:embed="rId3">
            <a:alphaModFix/>
          </a:blip>
          <a:stretch>
            <a:fillRect/>
          </a:stretch>
        </p:blipFill>
        <p:spPr>
          <a:xfrm>
            <a:off x="3477950" y="76100"/>
            <a:ext cx="5323650" cy="4991299"/>
          </a:xfrm>
          <a:prstGeom prst="rect">
            <a:avLst/>
          </a:prstGeom>
          <a:noFill/>
          <a:ln>
            <a:noFill/>
          </a:ln>
        </p:spPr>
      </p:pic>
      <p:sp>
        <p:nvSpPr>
          <p:cNvPr id="167" name="Google Shape;167;p23"/>
          <p:cNvSpPr/>
          <p:nvPr/>
        </p:nvSpPr>
        <p:spPr>
          <a:xfrm>
            <a:off x="348850" y="2576600"/>
            <a:ext cx="2943300" cy="14298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image synthesis was initialised from the content</a:t>
            </a:r>
            <a:endParaRPr b="1" sz="1800">
              <a:solidFill>
                <a:srgbClr val="FFFFFF"/>
              </a:solidFill>
              <a:latin typeface="Calibri"/>
              <a:ea typeface="Calibri"/>
              <a:cs typeface="Calibri"/>
              <a:sym typeface="Calibri"/>
            </a:endParaRPr>
          </a:p>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image and the ratio α/β was equal to 1 × 10</a:t>
            </a:r>
            <a:r>
              <a:rPr b="1" baseline="30000" lang="en" sz="1800">
                <a:solidFill>
                  <a:srgbClr val="FFFFFF"/>
                </a:solidFill>
                <a:latin typeface="Calibri"/>
                <a:ea typeface="Calibri"/>
                <a:cs typeface="Calibri"/>
                <a:sym typeface="Calibri"/>
              </a:rPr>
              <a:t>−2</a:t>
            </a:r>
            <a:endParaRPr b="1" sz="18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4"/>
          <p:cNvSpPr/>
          <p:nvPr/>
        </p:nvSpPr>
        <p:spPr>
          <a:xfrm>
            <a:off x="501125" y="1938700"/>
            <a:ext cx="4221000" cy="1730400"/>
          </a:xfrm>
          <a:prstGeom prst="roundRect">
            <a:avLst>
              <a:gd fmla="val 16667" name="adj"/>
            </a:avLst>
          </a:prstGeom>
          <a:solidFill>
            <a:srgbClr val="FF99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Thank You for Listening</a:t>
            </a:r>
            <a:endParaRPr b="1" sz="2400">
              <a:solidFill>
                <a:srgbClr val="FFFFFF"/>
              </a:solidFill>
            </a:endParaRPr>
          </a:p>
          <a:p>
            <a:pPr indent="0" lvl="0" marL="0" rtl="0" algn="l">
              <a:spcBef>
                <a:spcPts val="0"/>
              </a:spcBef>
              <a:spcAft>
                <a:spcPts val="0"/>
              </a:spcAft>
              <a:buNone/>
            </a:pPr>
            <a:r>
              <a:t/>
            </a:r>
            <a:endParaRPr b="1" sz="2400">
              <a:solidFill>
                <a:srgbClr val="FFFFFF"/>
              </a:solidFill>
            </a:endParaRPr>
          </a:p>
          <a:p>
            <a:pPr indent="0" lvl="0" marL="0" rtl="0" algn="l">
              <a:spcBef>
                <a:spcPts val="0"/>
              </a:spcBef>
              <a:spcAft>
                <a:spcPts val="0"/>
              </a:spcAft>
              <a:buNone/>
            </a:pPr>
            <a:r>
              <a:rPr b="1" lang="en" sz="2400">
                <a:solidFill>
                  <a:srgbClr val="FFFFFF"/>
                </a:solidFill>
              </a:rPr>
              <a:t>			Any Questions</a:t>
            </a:r>
            <a:endParaRPr b="1" sz="2400">
              <a:solidFill>
                <a:srgbClr val="FFFFFF"/>
              </a:solidFill>
            </a:endParaRPr>
          </a:p>
        </p:txBody>
      </p:sp>
      <p:sp>
        <p:nvSpPr>
          <p:cNvPr id="174" name="Google Shape;174;p24"/>
          <p:cNvSpPr txBox="1"/>
          <p:nvPr/>
        </p:nvSpPr>
        <p:spPr>
          <a:xfrm>
            <a:off x="1658900" y="259875"/>
            <a:ext cx="37998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lt1"/>
              </a:solidFill>
              <a:latin typeface="Muli"/>
              <a:ea typeface="Muli"/>
              <a:cs typeface="Muli"/>
              <a:sym typeface="Muli"/>
            </a:endParaRPr>
          </a:p>
        </p:txBody>
      </p:sp>
      <p:pic>
        <p:nvPicPr>
          <p:cNvPr id="175" name="Google Shape;175;p24"/>
          <p:cNvPicPr preferRelativeResize="0"/>
          <p:nvPr/>
        </p:nvPicPr>
        <p:blipFill>
          <a:blip r:embed="rId3">
            <a:alphaModFix/>
          </a:blip>
          <a:stretch>
            <a:fillRect/>
          </a:stretch>
        </p:blipFill>
        <p:spPr>
          <a:xfrm>
            <a:off x="4831800" y="182350"/>
            <a:ext cx="4113901" cy="4678201"/>
          </a:xfrm>
          <a:prstGeom prst="rect">
            <a:avLst/>
          </a:prstGeom>
          <a:noFill/>
          <a:ln>
            <a:noFill/>
          </a:ln>
        </p:spPr>
      </p:pic>
      <p:sp>
        <p:nvSpPr>
          <p:cNvPr id="176" name="Google Shape;176;p24"/>
          <p:cNvSpPr txBox="1"/>
          <p:nvPr/>
        </p:nvSpPr>
        <p:spPr>
          <a:xfrm>
            <a:off x="5520275" y="1071850"/>
            <a:ext cx="67794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Regular"/>
              <a:ea typeface="Muli Regular"/>
              <a:cs typeface="Muli Regular"/>
              <a:sym typeface="Muli Regular"/>
            </a:endParaRPr>
          </a:p>
        </p:txBody>
      </p:sp>
      <p:sp>
        <p:nvSpPr>
          <p:cNvPr id="177" name="Google Shape;177;p24"/>
          <p:cNvSpPr txBox="1"/>
          <p:nvPr/>
        </p:nvSpPr>
        <p:spPr>
          <a:xfrm>
            <a:off x="5513475" y="1319000"/>
            <a:ext cx="965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Content</a:t>
            </a:r>
            <a:endParaRPr b="1">
              <a:solidFill>
                <a:srgbClr val="FFFFFF"/>
              </a:solidFill>
              <a:latin typeface="Muli"/>
              <a:ea typeface="Muli"/>
              <a:cs typeface="Muli"/>
              <a:sym typeface="Muli"/>
            </a:endParaRPr>
          </a:p>
        </p:txBody>
      </p:sp>
      <p:sp>
        <p:nvSpPr>
          <p:cNvPr id="178" name="Google Shape;178;p24"/>
          <p:cNvSpPr txBox="1"/>
          <p:nvPr/>
        </p:nvSpPr>
        <p:spPr>
          <a:xfrm>
            <a:off x="7723275" y="1319000"/>
            <a:ext cx="965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Style</a:t>
            </a:r>
            <a:endParaRPr b="1">
              <a:solidFill>
                <a:srgbClr val="FFFFFF"/>
              </a:solidFill>
              <a:latin typeface="Muli"/>
              <a:ea typeface="Muli"/>
              <a:cs typeface="Muli"/>
              <a:sym typeface="Muli"/>
            </a:endParaRPr>
          </a:p>
        </p:txBody>
      </p:sp>
      <p:sp>
        <p:nvSpPr>
          <p:cNvPr id="179" name="Google Shape;179;p24"/>
          <p:cNvSpPr txBox="1"/>
          <p:nvPr/>
        </p:nvSpPr>
        <p:spPr>
          <a:xfrm>
            <a:off x="5325150" y="2951375"/>
            <a:ext cx="1382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White noise </a:t>
            </a:r>
            <a:endParaRPr b="1">
              <a:solidFill>
                <a:srgbClr val="FFFFFF"/>
              </a:solidFill>
              <a:latin typeface="Muli"/>
              <a:ea typeface="Muli"/>
              <a:cs typeface="Muli"/>
              <a:sym typeface="Muli"/>
            </a:endParaRPr>
          </a:p>
        </p:txBody>
      </p:sp>
      <p:sp>
        <p:nvSpPr>
          <p:cNvPr id="180" name="Google Shape;180;p24"/>
          <p:cNvSpPr txBox="1"/>
          <p:nvPr/>
        </p:nvSpPr>
        <p:spPr>
          <a:xfrm>
            <a:off x="7306350" y="2951375"/>
            <a:ext cx="1382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White noise </a:t>
            </a:r>
            <a:endParaRPr b="1">
              <a:solidFill>
                <a:srgbClr val="FFFFFF"/>
              </a:solidFill>
              <a:latin typeface="Muli"/>
              <a:ea typeface="Muli"/>
              <a:cs typeface="Muli"/>
              <a:sym typeface="Muli"/>
            </a:endParaRPr>
          </a:p>
        </p:txBody>
      </p:sp>
      <p:sp>
        <p:nvSpPr>
          <p:cNvPr id="181" name="Google Shape;181;p24"/>
          <p:cNvSpPr txBox="1"/>
          <p:nvPr/>
        </p:nvSpPr>
        <p:spPr>
          <a:xfrm>
            <a:off x="5401350" y="4475375"/>
            <a:ext cx="1382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White noise </a:t>
            </a:r>
            <a:endParaRPr b="1">
              <a:solidFill>
                <a:srgbClr val="FFFFFF"/>
              </a:solidFill>
              <a:latin typeface="Muli"/>
              <a:ea typeface="Muli"/>
              <a:cs typeface="Muli"/>
              <a:sym typeface="Muli"/>
            </a:endParaRPr>
          </a:p>
        </p:txBody>
      </p:sp>
      <p:sp>
        <p:nvSpPr>
          <p:cNvPr id="182" name="Google Shape;182;p24"/>
          <p:cNvSpPr txBox="1"/>
          <p:nvPr/>
        </p:nvSpPr>
        <p:spPr>
          <a:xfrm>
            <a:off x="7230150" y="4475375"/>
            <a:ext cx="1382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White noise </a:t>
            </a:r>
            <a:endParaRPr b="1">
              <a:solidFill>
                <a:srgbClr val="FFFFFF"/>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5"/>
          <p:cNvSpPr txBox="1"/>
          <p:nvPr>
            <p:ph idx="1" type="body"/>
          </p:nvPr>
        </p:nvSpPr>
        <p:spPr>
          <a:xfrm>
            <a:off x="1404975" y="1732100"/>
            <a:ext cx="5653200" cy="1415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7200"/>
              <a:t>Appendix</a:t>
            </a:r>
            <a:endParaRPr b="1" sz="7200"/>
          </a:p>
        </p:txBody>
      </p:sp>
      <p:sp>
        <p:nvSpPr>
          <p:cNvPr id="188" name="Google Shape;188;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p:nvPr/>
        </p:nvSpPr>
        <p:spPr>
          <a:xfrm>
            <a:off x="6065684" y="1024224"/>
            <a:ext cx="3078300" cy="9483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6"/>
          <p:cNvSpPr txBox="1"/>
          <p:nvPr>
            <p:ph type="title"/>
          </p:nvPr>
        </p:nvSpPr>
        <p:spPr>
          <a:xfrm>
            <a:off x="580550" y="53575"/>
            <a:ext cx="7659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Finding Generated Image</a:t>
            </a:r>
            <a:endParaRPr/>
          </a:p>
        </p:txBody>
      </p:sp>
      <p:sp>
        <p:nvSpPr>
          <p:cNvPr id="195" name="Google Shape;195;p26"/>
          <p:cNvSpPr txBox="1"/>
          <p:nvPr>
            <p:ph idx="12" type="sldNum"/>
          </p:nvPr>
        </p:nvSpPr>
        <p:spPr>
          <a:xfrm>
            <a:off x="8458384" y="47499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6"/>
          <p:cNvSpPr txBox="1"/>
          <p:nvPr/>
        </p:nvSpPr>
        <p:spPr>
          <a:xfrm>
            <a:off x="238375" y="1293775"/>
            <a:ext cx="4210800" cy="3283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uli"/>
              <a:buChar char="●"/>
            </a:pPr>
            <a:r>
              <a:rPr b="1" lang="en" sz="1800">
                <a:solidFill>
                  <a:srgbClr val="FFFFFF"/>
                </a:solidFill>
                <a:latin typeface="Muli"/>
                <a:ea typeface="Muli"/>
                <a:cs typeface="Muli"/>
                <a:sym typeface="Muli"/>
              </a:rPr>
              <a:t>Initiate the generated image </a:t>
            </a:r>
            <a:endParaRPr b="1" sz="1800">
              <a:solidFill>
                <a:srgbClr val="FFFFFF"/>
              </a:solidFill>
              <a:latin typeface="Muli"/>
              <a:ea typeface="Muli"/>
              <a:cs typeface="Muli"/>
              <a:sym typeface="Muli"/>
            </a:endParaRPr>
          </a:p>
          <a:p>
            <a:pPr indent="0" lvl="0" marL="0" rtl="0" algn="l">
              <a:spcBef>
                <a:spcPts val="0"/>
              </a:spcBef>
              <a:spcAft>
                <a:spcPts val="0"/>
              </a:spcAft>
              <a:buNone/>
            </a:pPr>
            <a:r>
              <a:rPr b="1" lang="en" sz="1800">
                <a:solidFill>
                  <a:srgbClr val="FFFFFF"/>
                </a:solidFill>
                <a:latin typeface="Muli"/>
                <a:ea typeface="Muli"/>
                <a:cs typeface="Muli"/>
                <a:sym typeface="Muli"/>
              </a:rPr>
              <a:t>       dimension randomly</a:t>
            </a:r>
            <a:endParaRPr b="1" sz="1800">
              <a:solidFill>
                <a:srgbClr val="FFFFFF"/>
              </a:solidFill>
              <a:latin typeface="Muli"/>
              <a:ea typeface="Muli"/>
              <a:cs typeface="Muli"/>
              <a:sym typeface="Muli"/>
            </a:endParaRPr>
          </a:p>
          <a:p>
            <a:pPr indent="-342900" lvl="1" marL="1371600" rtl="0" algn="l">
              <a:spcBef>
                <a:spcPts val="0"/>
              </a:spcBef>
              <a:spcAft>
                <a:spcPts val="0"/>
              </a:spcAft>
              <a:buClr>
                <a:srgbClr val="FFFFFF"/>
              </a:buClr>
              <a:buSzPts val="1800"/>
              <a:buFont typeface="Muli"/>
              <a:buChar char="○"/>
            </a:pPr>
            <a:r>
              <a:rPr b="1" lang="en" sz="1800">
                <a:solidFill>
                  <a:srgbClr val="FFFFFF"/>
                </a:solidFill>
                <a:latin typeface="Muli"/>
                <a:ea typeface="Muli"/>
                <a:cs typeface="Muli"/>
                <a:sym typeface="Muli"/>
              </a:rPr>
              <a:t>Ex: 100 * 100 * 3</a:t>
            </a:r>
            <a:endParaRPr b="1" sz="1800">
              <a:solidFill>
                <a:srgbClr val="FFFFFF"/>
              </a:solidFill>
              <a:latin typeface="Muli"/>
              <a:ea typeface="Muli"/>
              <a:cs typeface="Muli"/>
              <a:sym typeface="Muli"/>
            </a:endParaRPr>
          </a:p>
          <a:p>
            <a:pPr indent="0" lvl="0" marL="1371600" rtl="0" algn="l">
              <a:spcBef>
                <a:spcPts val="0"/>
              </a:spcBef>
              <a:spcAft>
                <a:spcPts val="0"/>
              </a:spcAft>
              <a:buNone/>
            </a:pPr>
            <a:r>
              <a:t/>
            </a:r>
            <a:endParaRPr b="1" sz="1800">
              <a:solidFill>
                <a:srgbClr val="FFFFFF"/>
              </a:solidFill>
              <a:latin typeface="Muli"/>
              <a:ea typeface="Muli"/>
              <a:cs typeface="Muli"/>
              <a:sym typeface="Muli"/>
            </a:endParaRPr>
          </a:p>
          <a:p>
            <a:pPr indent="0" lvl="0" marL="1371600" rtl="0" algn="l">
              <a:spcBef>
                <a:spcPts val="0"/>
              </a:spcBef>
              <a:spcAft>
                <a:spcPts val="0"/>
              </a:spcAft>
              <a:buNone/>
            </a:pPr>
            <a:r>
              <a:t/>
            </a:r>
            <a:endParaRPr b="1" sz="1800">
              <a:solidFill>
                <a:srgbClr val="FFFFFF"/>
              </a:solidFill>
              <a:latin typeface="Muli"/>
              <a:ea typeface="Muli"/>
              <a:cs typeface="Muli"/>
              <a:sym typeface="Muli"/>
            </a:endParaRPr>
          </a:p>
          <a:p>
            <a:pPr indent="-342900" lvl="0" marL="457200" rtl="0" algn="l">
              <a:spcBef>
                <a:spcPts val="0"/>
              </a:spcBef>
              <a:spcAft>
                <a:spcPts val="0"/>
              </a:spcAft>
              <a:buClr>
                <a:srgbClr val="FFFFFF"/>
              </a:buClr>
              <a:buSzPts val="1800"/>
              <a:buFont typeface="Muli"/>
              <a:buChar char="●"/>
            </a:pPr>
            <a:r>
              <a:rPr b="1" lang="en" sz="1800">
                <a:solidFill>
                  <a:srgbClr val="FFFFFF"/>
                </a:solidFill>
                <a:latin typeface="Muli"/>
                <a:ea typeface="Muli"/>
                <a:cs typeface="Muli"/>
                <a:sym typeface="Muli"/>
              </a:rPr>
              <a:t>Use gradient descent to </a:t>
            </a:r>
            <a:endParaRPr b="1" sz="1800">
              <a:solidFill>
                <a:srgbClr val="FFFFFF"/>
              </a:solidFill>
              <a:latin typeface="Muli"/>
              <a:ea typeface="Muli"/>
              <a:cs typeface="Muli"/>
              <a:sym typeface="Muli"/>
            </a:endParaRPr>
          </a:p>
          <a:p>
            <a:pPr indent="0" lvl="0" marL="0" rtl="0" algn="l">
              <a:spcBef>
                <a:spcPts val="0"/>
              </a:spcBef>
              <a:spcAft>
                <a:spcPts val="0"/>
              </a:spcAft>
              <a:buNone/>
            </a:pPr>
            <a:r>
              <a:rPr b="1" lang="en" sz="1800">
                <a:solidFill>
                  <a:srgbClr val="FFFFFF"/>
                </a:solidFill>
                <a:latin typeface="Muli"/>
                <a:ea typeface="Muli"/>
                <a:cs typeface="Muli"/>
                <a:sym typeface="Muli"/>
              </a:rPr>
              <a:t>       minimize the loss function</a:t>
            </a:r>
            <a:endParaRPr b="1" sz="1800">
              <a:solidFill>
                <a:srgbClr val="FFFFFF"/>
              </a:solidFill>
              <a:latin typeface="Muli"/>
              <a:ea typeface="Muli"/>
              <a:cs typeface="Muli"/>
              <a:sym typeface="Muli"/>
            </a:endParaRPr>
          </a:p>
        </p:txBody>
      </p:sp>
      <p:pic>
        <p:nvPicPr>
          <p:cNvPr id="197" name="Google Shape;197;p26"/>
          <p:cNvPicPr preferRelativeResize="0"/>
          <p:nvPr/>
        </p:nvPicPr>
        <p:blipFill>
          <a:blip r:embed="rId3">
            <a:alphaModFix/>
          </a:blip>
          <a:stretch>
            <a:fillRect/>
          </a:stretch>
        </p:blipFill>
        <p:spPr>
          <a:xfrm>
            <a:off x="6252771" y="1103949"/>
            <a:ext cx="1296349" cy="613369"/>
          </a:xfrm>
          <a:prstGeom prst="rect">
            <a:avLst/>
          </a:prstGeom>
          <a:noFill/>
          <a:ln>
            <a:noFill/>
          </a:ln>
        </p:spPr>
      </p:pic>
      <p:pic>
        <p:nvPicPr>
          <p:cNvPr id="198" name="Google Shape;198;p26"/>
          <p:cNvPicPr preferRelativeResize="0"/>
          <p:nvPr/>
        </p:nvPicPr>
        <p:blipFill>
          <a:blip r:embed="rId4">
            <a:alphaModFix/>
          </a:blip>
          <a:stretch>
            <a:fillRect/>
          </a:stretch>
        </p:blipFill>
        <p:spPr>
          <a:xfrm>
            <a:off x="7684932" y="1105511"/>
            <a:ext cx="1296350" cy="610236"/>
          </a:xfrm>
          <a:prstGeom prst="rect">
            <a:avLst/>
          </a:prstGeom>
          <a:noFill/>
          <a:ln>
            <a:noFill/>
          </a:ln>
        </p:spPr>
      </p:pic>
      <p:sp>
        <p:nvSpPr>
          <p:cNvPr id="199" name="Google Shape;199;p26"/>
          <p:cNvSpPr txBox="1"/>
          <p:nvPr/>
        </p:nvSpPr>
        <p:spPr>
          <a:xfrm>
            <a:off x="6422009" y="1694728"/>
            <a:ext cx="1063800" cy="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Muli"/>
                <a:ea typeface="Muli"/>
                <a:cs typeface="Muli"/>
                <a:sym typeface="Muli"/>
              </a:rPr>
              <a:t>Content image</a:t>
            </a:r>
            <a:endParaRPr b="1" sz="800">
              <a:solidFill>
                <a:srgbClr val="FFFFFF"/>
              </a:solidFill>
              <a:latin typeface="Muli"/>
              <a:ea typeface="Muli"/>
              <a:cs typeface="Muli"/>
              <a:sym typeface="Muli"/>
            </a:endParaRPr>
          </a:p>
        </p:txBody>
      </p:sp>
      <p:sp>
        <p:nvSpPr>
          <p:cNvPr id="200" name="Google Shape;200;p26"/>
          <p:cNvSpPr txBox="1"/>
          <p:nvPr/>
        </p:nvSpPr>
        <p:spPr>
          <a:xfrm>
            <a:off x="7917280" y="1705703"/>
            <a:ext cx="1063800" cy="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Muli"/>
                <a:ea typeface="Muli"/>
                <a:cs typeface="Muli"/>
                <a:sym typeface="Muli"/>
              </a:rPr>
              <a:t>Style image</a:t>
            </a:r>
            <a:endParaRPr b="1" sz="800">
              <a:solidFill>
                <a:srgbClr val="FFFFFF"/>
              </a:solidFill>
              <a:latin typeface="Muli"/>
              <a:ea typeface="Muli"/>
              <a:cs typeface="Muli"/>
              <a:sym typeface="Muli"/>
            </a:endParaRPr>
          </a:p>
        </p:txBody>
      </p:sp>
      <p:grpSp>
        <p:nvGrpSpPr>
          <p:cNvPr id="201" name="Google Shape;201;p26"/>
          <p:cNvGrpSpPr/>
          <p:nvPr/>
        </p:nvGrpSpPr>
        <p:grpSpPr>
          <a:xfrm>
            <a:off x="7052525" y="2148279"/>
            <a:ext cx="1383918" cy="866287"/>
            <a:chOff x="7052525" y="2148279"/>
            <a:chExt cx="1383918" cy="866287"/>
          </a:xfrm>
        </p:grpSpPr>
        <p:pic>
          <p:nvPicPr>
            <p:cNvPr id="202" name="Google Shape;202;p26"/>
            <p:cNvPicPr preferRelativeResize="0"/>
            <p:nvPr/>
          </p:nvPicPr>
          <p:blipFill>
            <a:blip r:embed="rId5">
              <a:alphaModFix/>
            </a:blip>
            <a:stretch>
              <a:fillRect/>
            </a:stretch>
          </p:blipFill>
          <p:spPr>
            <a:xfrm>
              <a:off x="7052525" y="2148279"/>
              <a:ext cx="1358890" cy="687641"/>
            </a:xfrm>
            <a:prstGeom prst="rect">
              <a:avLst/>
            </a:prstGeom>
            <a:noFill/>
            <a:ln>
              <a:noFill/>
            </a:ln>
          </p:spPr>
        </p:pic>
        <p:sp>
          <p:nvSpPr>
            <p:cNvPr id="203" name="Google Shape;203;p26"/>
            <p:cNvSpPr txBox="1"/>
            <p:nvPr/>
          </p:nvSpPr>
          <p:spPr>
            <a:xfrm>
              <a:off x="7176142" y="2826465"/>
              <a:ext cx="1260300" cy="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Muli"/>
                  <a:ea typeface="Muli"/>
                  <a:cs typeface="Muli"/>
                  <a:sym typeface="Muli"/>
                </a:rPr>
                <a:t>White noise image</a:t>
              </a:r>
              <a:endParaRPr b="1" sz="800">
                <a:solidFill>
                  <a:srgbClr val="FFFFFF"/>
                </a:solidFill>
                <a:latin typeface="Muli"/>
                <a:ea typeface="Muli"/>
                <a:cs typeface="Muli"/>
                <a:sym typeface="Muli"/>
              </a:endParaRPr>
            </a:p>
          </p:txBody>
        </p:sp>
      </p:grpSp>
      <p:grpSp>
        <p:nvGrpSpPr>
          <p:cNvPr id="204" name="Google Shape;204;p26"/>
          <p:cNvGrpSpPr/>
          <p:nvPr/>
        </p:nvGrpSpPr>
        <p:grpSpPr>
          <a:xfrm>
            <a:off x="7101771" y="3888472"/>
            <a:ext cx="1260332" cy="861197"/>
            <a:chOff x="1282830" y="3458732"/>
            <a:chExt cx="1861642" cy="1272643"/>
          </a:xfrm>
        </p:grpSpPr>
        <p:grpSp>
          <p:nvGrpSpPr>
            <p:cNvPr id="205" name="Google Shape;205;p26"/>
            <p:cNvGrpSpPr/>
            <p:nvPr/>
          </p:nvGrpSpPr>
          <p:grpSpPr>
            <a:xfrm>
              <a:off x="1282830" y="3458732"/>
              <a:ext cx="1861642" cy="994410"/>
              <a:chOff x="2947400" y="2183375"/>
              <a:chExt cx="2095500" cy="1104900"/>
            </a:xfrm>
          </p:grpSpPr>
          <p:pic>
            <p:nvPicPr>
              <p:cNvPr id="206" name="Google Shape;206;p26"/>
              <p:cNvPicPr preferRelativeResize="0"/>
              <p:nvPr/>
            </p:nvPicPr>
            <p:blipFill>
              <a:blip r:embed="rId6">
                <a:alphaModFix/>
              </a:blip>
              <a:stretch>
                <a:fillRect/>
              </a:stretch>
            </p:blipFill>
            <p:spPr>
              <a:xfrm>
                <a:off x="2947400" y="2183375"/>
                <a:ext cx="2095500" cy="1104900"/>
              </a:xfrm>
              <a:prstGeom prst="rect">
                <a:avLst/>
              </a:prstGeom>
              <a:noFill/>
              <a:ln>
                <a:noFill/>
              </a:ln>
            </p:spPr>
          </p:pic>
          <p:pic>
            <p:nvPicPr>
              <p:cNvPr id="207" name="Google Shape;207;p26"/>
              <p:cNvPicPr preferRelativeResize="0"/>
              <p:nvPr/>
            </p:nvPicPr>
            <p:blipFill>
              <a:blip r:embed="rId7">
                <a:alphaModFix/>
              </a:blip>
              <a:stretch>
                <a:fillRect/>
              </a:stretch>
            </p:blipFill>
            <p:spPr>
              <a:xfrm>
                <a:off x="3657350" y="2235806"/>
                <a:ext cx="1333375" cy="1000031"/>
              </a:xfrm>
              <a:prstGeom prst="rect">
                <a:avLst/>
              </a:prstGeom>
              <a:noFill/>
              <a:ln>
                <a:noFill/>
              </a:ln>
            </p:spPr>
          </p:pic>
        </p:grpSp>
        <p:sp>
          <p:nvSpPr>
            <p:cNvPr id="208" name="Google Shape;208;p26"/>
            <p:cNvSpPr txBox="1"/>
            <p:nvPr/>
          </p:nvSpPr>
          <p:spPr>
            <a:xfrm>
              <a:off x="1423729" y="4395375"/>
              <a:ext cx="15279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Muli"/>
                  <a:ea typeface="Muli"/>
                  <a:cs typeface="Muli"/>
                  <a:sym typeface="Muli"/>
                </a:rPr>
                <a:t>Result image</a:t>
              </a:r>
              <a:endParaRPr b="1" sz="800">
                <a:solidFill>
                  <a:srgbClr val="FFFFFF"/>
                </a:solidFill>
                <a:latin typeface="Muli"/>
                <a:ea typeface="Muli"/>
                <a:cs typeface="Muli"/>
                <a:sym typeface="Muli"/>
              </a:endParaRPr>
            </a:p>
          </p:txBody>
        </p:sp>
      </p:grpSp>
      <p:pic>
        <p:nvPicPr>
          <p:cNvPr id="209" name="Google Shape;209;p26"/>
          <p:cNvPicPr preferRelativeResize="0"/>
          <p:nvPr/>
        </p:nvPicPr>
        <p:blipFill>
          <a:blip r:embed="rId8">
            <a:alphaModFix/>
          </a:blip>
          <a:stretch>
            <a:fillRect/>
          </a:stretch>
        </p:blipFill>
        <p:spPr>
          <a:xfrm>
            <a:off x="5794200" y="3091850"/>
            <a:ext cx="1358900" cy="568667"/>
          </a:xfrm>
          <a:prstGeom prst="rect">
            <a:avLst/>
          </a:prstGeom>
          <a:noFill/>
          <a:ln>
            <a:noFill/>
          </a:ln>
        </p:spPr>
      </p:pic>
      <p:cxnSp>
        <p:nvCxnSpPr>
          <p:cNvPr id="210" name="Google Shape;210;p26"/>
          <p:cNvCxnSpPr/>
          <p:nvPr/>
        </p:nvCxnSpPr>
        <p:spPr>
          <a:xfrm>
            <a:off x="7806276" y="3219837"/>
            <a:ext cx="0" cy="463500"/>
          </a:xfrm>
          <a:prstGeom prst="straightConnector1">
            <a:avLst/>
          </a:prstGeom>
          <a:noFill/>
          <a:ln cap="flat" cmpd="sng" w="38100">
            <a:solidFill>
              <a:srgbClr val="FFFFFF"/>
            </a:solidFill>
            <a:prstDash val="solid"/>
            <a:round/>
            <a:headEnd len="med" w="med" type="none"/>
            <a:tailEnd len="med" w="med" type="triangle"/>
          </a:ln>
        </p:spPr>
      </p:cxnSp>
      <p:sp>
        <p:nvSpPr>
          <p:cNvPr id="211" name="Google Shape;211;p26"/>
          <p:cNvSpPr txBox="1"/>
          <p:nvPr/>
        </p:nvSpPr>
        <p:spPr>
          <a:xfrm>
            <a:off x="7224297" y="740875"/>
            <a:ext cx="1260300" cy="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Muli"/>
                <a:ea typeface="Muli"/>
                <a:cs typeface="Muli"/>
                <a:sym typeface="Muli"/>
              </a:rPr>
              <a:t>Start with</a:t>
            </a:r>
            <a:endParaRPr b="1" sz="900">
              <a:solidFill>
                <a:srgbClr val="FFFFFF"/>
              </a:solidFill>
              <a:latin typeface="Muli"/>
              <a:ea typeface="Muli"/>
              <a:cs typeface="Muli"/>
              <a:sym typeface="Muli"/>
            </a:endParaRPr>
          </a:p>
        </p:txBody>
      </p:sp>
      <p:grpSp>
        <p:nvGrpSpPr>
          <p:cNvPr id="212" name="Google Shape;212;p26"/>
          <p:cNvGrpSpPr/>
          <p:nvPr/>
        </p:nvGrpSpPr>
        <p:grpSpPr>
          <a:xfrm>
            <a:off x="4025475" y="1569571"/>
            <a:ext cx="2400000" cy="1530054"/>
            <a:chOff x="4025475" y="1569571"/>
            <a:chExt cx="2400000" cy="1530054"/>
          </a:xfrm>
        </p:grpSpPr>
        <p:sp>
          <p:nvSpPr>
            <p:cNvPr id="213" name="Google Shape;213;p26"/>
            <p:cNvSpPr/>
            <p:nvPr/>
          </p:nvSpPr>
          <p:spPr>
            <a:xfrm>
              <a:off x="4025475" y="1882825"/>
              <a:ext cx="2400000" cy="1216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6"/>
            <p:cNvPicPr preferRelativeResize="0"/>
            <p:nvPr/>
          </p:nvPicPr>
          <p:blipFill>
            <a:blip r:embed="rId9">
              <a:alphaModFix/>
            </a:blip>
            <a:stretch>
              <a:fillRect/>
            </a:stretch>
          </p:blipFill>
          <p:spPr>
            <a:xfrm>
              <a:off x="4256924" y="2169149"/>
              <a:ext cx="1886700" cy="289329"/>
            </a:xfrm>
            <a:prstGeom prst="rect">
              <a:avLst/>
            </a:prstGeom>
            <a:noFill/>
            <a:ln>
              <a:noFill/>
            </a:ln>
          </p:spPr>
        </p:pic>
        <p:pic>
          <p:nvPicPr>
            <p:cNvPr id="215" name="Google Shape;215;p26"/>
            <p:cNvPicPr preferRelativeResize="0"/>
            <p:nvPr/>
          </p:nvPicPr>
          <p:blipFill>
            <a:blip r:embed="rId10">
              <a:alphaModFix/>
            </a:blip>
            <a:stretch>
              <a:fillRect/>
            </a:stretch>
          </p:blipFill>
          <p:spPr>
            <a:xfrm>
              <a:off x="4743207" y="2517951"/>
              <a:ext cx="1191092" cy="317975"/>
            </a:xfrm>
            <a:prstGeom prst="rect">
              <a:avLst/>
            </a:prstGeom>
            <a:noFill/>
            <a:ln>
              <a:noFill/>
            </a:ln>
          </p:spPr>
        </p:pic>
        <p:sp>
          <p:nvSpPr>
            <p:cNvPr id="216" name="Google Shape;216;p26"/>
            <p:cNvSpPr txBox="1"/>
            <p:nvPr/>
          </p:nvSpPr>
          <p:spPr>
            <a:xfrm>
              <a:off x="4377425" y="1569571"/>
              <a:ext cx="1886700" cy="2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minimize the loss function</a:t>
              </a:r>
              <a:endParaRPr b="1" sz="900">
                <a:solidFill>
                  <a:schemeClr val="lt1"/>
                </a:solidFill>
                <a:latin typeface="Muli"/>
                <a:ea typeface="Muli"/>
                <a:cs typeface="Muli"/>
                <a:sym typeface="Mul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348850" y="223550"/>
            <a:ext cx="1483800" cy="3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latin typeface="Muli"/>
                <a:ea typeface="Muli"/>
                <a:cs typeface="Muli"/>
                <a:sym typeface="Muli"/>
              </a:rPr>
              <a:t>Results</a:t>
            </a:r>
            <a:endParaRPr/>
          </a:p>
        </p:txBody>
      </p:sp>
      <p:sp>
        <p:nvSpPr>
          <p:cNvPr id="222" name="Google Shape;222;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7"/>
          <p:cNvSpPr/>
          <p:nvPr/>
        </p:nvSpPr>
        <p:spPr>
          <a:xfrm>
            <a:off x="348850" y="711425"/>
            <a:ext cx="4164000" cy="393600"/>
          </a:xfrm>
          <a:prstGeom prst="roundRect">
            <a:avLst>
              <a:gd fmla="val 16667" name="adj"/>
            </a:avLst>
          </a:prstGeom>
          <a:solidFill>
            <a:srgbClr val="FF9900"/>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Calibri"/>
                <a:ea typeface="Calibri"/>
                <a:cs typeface="Calibri"/>
                <a:sym typeface="Calibri"/>
              </a:rPr>
              <a:t>Initialisation of the gradient descent</a:t>
            </a:r>
            <a:endParaRPr sz="1800"/>
          </a:p>
        </p:txBody>
      </p:sp>
      <p:sp>
        <p:nvSpPr>
          <p:cNvPr id="224" name="Google Shape;224;p27"/>
          <p:cNvSpPr/>
          <p:nvPr/>
        </p:nvSpPr>
        <p:spPr>
          <a:xfrm>
            <a:off x="348850" y="1181450"/>
            <a:ext cx="4164000" cy="720600"/>
          </a:xfrm>
          <a:prstGeom prst="rightArrow">
            <a:avLst>
              <a:gd fmla="val 50000" name="adj1"/>
              <a:gd fmla="val 50000"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A</a:t>
            </a:r>
            <a:r>
              <a:rPr b="1" lang="en">
                <a:solidFill>
                  <a:srgbClr val="FFFFFF"/>
                </a:solidFill>
              </a:rPr>
              <a:t> Initialised from the content image</a:t>
            </a:r>
            <a:endParaRPr b="1">
              <a:solidFill>
                <a:srgbClr val="FFFFFF"/>
              </a:solidFill>
            </a:endParaRPr>
          </a:p>
        </p:txBody>
      </p:sp>
      <p:pic>
        <p:nvPicPr>
          <p:cNvPr id="225" name="Google Shape;225;p27"/>
          <p:cNvPicPr preferRelativeResize="0"/>
          <p:nvPr/>
        </p:nvPicPr>
        <p:blipFill>
          <a:blip r:embed="rId3">
            <a:alphaModFix/>
          </a:blip>
          <a:stretch>
            <a:fillRect/>
          </a:stretch>
        </p:blipFill>
        <p:spPr>
          <a:xfrm>
            <a:off x="4831800" y="182350"/>
            <a:ext cx="4113901" cy="4678201"/>
          </a:xfrm>
          <a:prstGeom prst="rect">
            <a:avLst/>
          </a:prstGeom>
          <a:noFill/>
          <a:ln>
            <a:noFill/>
          </a:ln>
        </p:spPr>
      </p:pic>
      <p:sp>
        <p:nvSpPr>
          <p:cNvPr id="226" name="Google Shape;226;p27"/>
          <p:cNvSpPr/>
          <p:nvPr/>
        </p:nvSpPr>
        <p:spPr>
          <a:xfrm>
            <a:off x="348850" y="2008750"/>
            <a:ext cx="4164000" cy="720600"/>
          </a:xfrm>
          <a:prstGeom prst="rightArrow">
            <a:avLst>
              <a:gd fmla="val 50000" name="adj1"/>
              <a:gd fmla="val 50000"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B</a:t>
            </a:r>
            <a:r>
              <a:rPr b="1" lang="en">
                <a:solidFill>
                  <a:srgbClr val="FFFFFF"/>
                </a:solidFill>
              </a:rPr>
              <a:t> Initialised from the style image</a:t>
            </a:r>
            <a:endParaRPr b="1">
              <a:solidFill>
                <a:srgbClr val="FFFFFF"/>
              </a:solidFill>
            </a:endParaRPr>
          </a:p>
        </p:txBody>
      </p:sp>
      <p:sp>
        <p:nvSpPr>
          <p:cNvPr id="227" name="Google Shape;227;p27"/>
          <p:cNvSpPr/>
          <p:nvPr/>
        </p:nvSpPr>
        <p:spPr>
          <a:xfrm>
            <a:off x="348850" y="2822350"/>
            <a:ext cx="4164000" cy="1021200"/>
          </a:xfrm>
          <a:prstGeom prst="rightArrow">
            <a:avLst>
              <a:gd fmla="val 50000" name="adj1"/>
              <a:gd fmla="val 33768"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C</a:t>
            </a:r>
            <a:r>
              <a:rPr b="1" lang="en">
                <a:solidFill>
                  <a:srgbClr val="FFFFFF"/>
                </a:solidFill>
              </a:rPr>
              <a:t> Four samples of images initialized from different white noise images</a:t>
            </a:r>
            <a:endParaRPr b="1">
              <a:solidFill>
                <a:srgbClr val="FFFFFF"/>
              </a:solidFill>
            </a:endParaRPr>
          </a:p>
        </p:txBody>
      </p:sp>
      <p:sp>
        <p:nvSpPr>
          <p:cNvPr id="228" name="Google Shape;228;p27"/>
          <p:cNvSpPr/>
          <p:nvPr/>
        </p:nvSpPr>
        <p:spPr>
          <a:xfrm>
            <a:off x="348850" y="3944500"/>
            <a:ext cx="4164000" cy="720600"/>
          </a:xfrm>
          <a:prstGeom prst="rightArrow">
            <a:avLst>
              <a:gd fmla="val 50000" name="adj1"/>
              <a:gd fmla="val 50000"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For all images the ratio α/β was equal to 1×10</a:t>
            </a:r>
            <a:r>
              <a:rPr baseline="30000" lang="en">
                <a:solidFill>
                  <a:srgbClr val="FFFFFF"/>
                </a:solidFill>
              </a:rPr>
              <a:t>-3</a:t>
            </a:r>
            <a:endParaRPr b="1">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VGG - 19 Architecture</a:t>
            </a:r>
            <a:endParaRPr/>
          </a:p>
        </p:txBody>
      </p:sp>
      <p:sp>
        <p:nvSpPr>
          <p:cNvPr id="234" name="Google Shape;234;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28"/>
          <p:cNvPicPr preferRelativeResize="0"/>
          <p:nvPr/>
        </p:nvPicPr>
        <p:blipFill>
          <a:blip r:embed="rId3">
            <a:alphaModFix/>
          </a:blip>
          <a:stretch>
            <a:fillRect/>
          </a:stretch>
        </p:blipFill>
        <p:spPr>
          <a:xfrm>
            <a:off x="400225" y="1208975"/>
            <a:ext cx="8034750" cy="365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662400" y="202700"/>
            <a:ext cx="76593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Loss Function </a:t>
            </a:r>
            <a:endParaRPr/>
          </a:p>
        </p:txBody>
      </p:sp>
      <p:sp>
        <p:nvSpPr>
          <p:cNvPr id="241" name="Google Shape;241;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29"/>
          <p:cNvPicPr preferRelativeResize="0"/>
          <p:nvPr/>
        </p:nvPicPr>
        <p:blipFill>
          <a:blip r:embed="rId3">
            <a:alphaModFix/>
          </a:blip>
          <a:stretch>
            <a:fillRect/>
          </a:stretch>
        </p:blipFill>
        <p:spPr>
          <a:xfrm>
            <a:off x="419375" y="1354625"/>
            <a:ext cx="1861550" cy="1094666"/>
          </a:xfrm>
          <a:prstGeom prst="rect">
            <a:avLst/>
          </a:prstGeom>
          <a:noFill/>
          <a:ln>
            <a:noFill/>
          </a:ln>
        </p:spPr>
      </p:pic>
      <p:pic>
        <p:nvPicPr>
          <p:cNvPr id="243" name="Google Shape;243;p29"/>
          <p:cNvPicPr preferRelativeResize="0"/>
          <p:nvPr/>
        </p:nvPicPr>
        <p:blipFill>
          <a:blip r:embed="rId4">
            <a:alphaModFix/>
          </a:blip>
          <a:stretch>
            <a:fillRect/>
          </a:stretch>
        </p:blipFill>
        <p:spPr>
          <a:xfrm>
            <a:off x="2475950" y="1357413"/>
            <a:ext cx="1861550" cy="1089075"/>
          </a:xfrm>
          <a:prstGeom prst="rect">
            <a:avLst/>
          </a:prstGeom>
          <a:noFill/>
          <a:ln>
            <a:noFill/>
          </a:ln>
        </p:spPr>
      </p:pic>
      <p:sp>
        <p:nvSpPr>
          <p:cNvPr id="244" name="Google Shape;244;p29"/>
          <p:cNvSpPr txBox="1"/>
          <p:nvPr/>
        </p:nvSpPr>
        <p:spPr>
          <a:xfrm>
            <a:off x="662400" y="2408975"/>
            <a:ext cx="15279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Content image</a:t>
            </a:r>
            <a:endParaRPr b="1">
              <a:solidFill>
                <a:srgbClr val="FFFFFF"/>
              </a:solidFill>
              <a:latin typeface="Muli"/>
              <a:ea typeface="Muli"/>
              <a:cs typeface="Muli"/>
              <a:sym typeface="Muli"/>
            </a:endParaRPr>
          </a:p>
        </p:txBody>
      </p:sp>
      <p:sp>
        <p:nvSpPr>
          <p:cNvPr id="245" name="Google Shape;245;p29"/>
          <p:cNvSpPr txBox="1"/>
          <p:nvPr/>
        </p:nvSpPr>
        <p:spPr>
          <a:xfrm>
            <a:off x="2809600" y="2428563"/>
            <a:ext cx="15279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Style </a:t>
            </a:r>
            <a:r>
              <a:rPr b="1" lang="en">
                <a:solidFill>
                  <a:srgbClr val="FFFFFF"/>
                </a:solidFill>
                <a:latin typeface="Muli"/>
                <a:ea typeface="Muli"/>
                <a:cs typeface="Muli"/>
                <a:sym typeface="Muli"/>
              </a:rPr>
              <a:t>image</a:t>
            </a:r>
            <a:endParaRPr b="1">
              <a:solidFill>
                <a:srgbClr val="FFFFFF"/>
              </a:solidFill>
              <a:latin typeface="Muli"/>
              <a:ea typeface="Muli"/>
              <a:cs typeface="Muli"/>
              <a:sym typeface="Muli"/>
            </a:endParaRPr>
          </a:p>
        </p:txBody>
      </p:sp>
      <p:grpSp>
        <p:nvGrpSpPr>
          <p:cNvPr id="246" name="Google Shape;246;p29"/>
          <p:cNvGrpSpPr/>
          <p:nvPr/>
        </p:nvGrpSpPr>
        <p:grpSpPr>
          <a:xfrm>
            <a:off x="1282830" y="3306332"/>
            <a:ext cx="1861642" cy="1272643"/>
            <a:chOff x="1282830" y="3458732"/>
            <a:chExt cx="1861642" cy="1272643"/>
          </a:xfrm>
        </p:grpSpPr>
        <p:grpSp>
          <p:nvGrpSpPr>
            <p:cNvPr id="247" name="Google Shape;247;p29"/>
            <p:cNvGrpSpPr/>
            <p:nvPr/>
          </p:nvGrpSpPr>
          <p:grpSpPr>
            <a:xfrm>
              <a:off x="1282830" y="3458732"/>
              <a:ext cx="1861642" cy="994410"/>
              <a:chOff x="2947400" y="2183375"/>
              <a:chExt cx="2095500" cy="1104900"/>
            </a:xfrm>
          </p:grpSpPr>
          <p:pic>
            <p:nvPicPr>
              <p:cNvPr id="248" name="Google Shape;248;p29"/>
              <p:cNvPicPr preferRelativeResize="0"/>
              <p:nvPr/>
            </p:nvPicPr>
            <p:blipFill>
              <a:blip r:embed="rId5">
                <a:alphaModFix/>
              </a:blip>
              <a:stretch>
                <a:fillRect/>
              </a:stretch>
            </p:blipFill>
            <p:spPr>
              <a:xfrm>
                <a:off x="2947400" y="2183375"/>
                <a:ext cx="2095500" cy="1104900"/>
              </a:xfrm>
              <a:prstGeom prst="rect">
                <a:avLst/>
              </a:prstGeom>
              <a:noFill/>
              <a:ln>
                <a:noFill/>
              </a:ln>
            </p:spPr>
          </p:pic>
          <p:pic>
            <p:nvPicPr>
              <p:cNvPr id="249" name="Google Shape;249;p29"/>
              <p:cNvPicPr preferRelativeResize="0"/>
              <p:nvPr/>
            </p:nvPicPr>
            <p:blipFill>
              <a:blip r:embed="rId6">
                <a:alphaModFix/>
              </a:blip>
              <a:stretch>
                <a:fillRect/>
              </a:stretch>
            </p:blipFill>
            <p:spPr>
              <a:xfrm>
                <a:off x="3657350" y="2235806"/>
                <a:ext cx="1333375" cy="1000031"/>
              </a:xfrm>
              <a:prstGeom prst="rect">
                <a:avLst/>
              </a:prstGeom>
              <a:noFill/>
              <a:ln>
                <a:noFill/>
              </a:ln>
            </p:spPr>
          </p:pic>
        </p:grpSp>
        <p:sp>
          <p:nvSpPr>
            <p:cNvPr id="250" name="Google Shape;250;p29"/>
            <p:cNvSpPr txBox="1"/>
            <p:nvPr/>
          </p:nvSpPr>
          <p:spPr>
            <a:xfrm>
              <a:off x="1551175" y="4395375"/>
              <a:ext cx="15279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uli"/>
                  <a:ea typeface="Muli"/>
                  <a:cs typeface="Muli"/>
                  <a:sym typeface="Muli"/>
                </a:rPr>
                <a:t>Result</a:t>
              </a:r>
              <a:r>
                <a:rPr b="1" lang="en">
                  <a:solidFill>
                    <a:srgbClr val="FFFFFF"/>
                  </a:solidFill>
                  <a:latin typeface="Muli"/>
                  <a:ea typeface="Muli"/>
                  <a:cs typeface="Muli"/>
                  <a:sym typeface="Muli"/>
                </a:rPr>
                <a:t> image</a:t>
              </a:r>
              <a:endParaRPr b="1">
                <a:solidFill>
                  <a:srgbClr val="FFFFFF"/>
                </a:solidFill>
                <a:latin typeface="Muli"/>
                <a:ea typeface="Muli"/>
                <a:cs typeface="Muli"/>
                <a:sym typeface="Muli"/>
              </a:endParaRPr>
            </a:p>
          </p:txBody>
        </p:sp>
      </p:grpSp>
      <p:cxnSp>
        <p:nvCxnSpPr>
          <p:cNvPr id="251" name="Google Shape;251;p29"/>
          <p:cNvCxnSpPr/>
          <p:nvPr/>
        </p:nvCxnSpPr>
        <p:spPr>
          <a:xfrm>
            <a:off x="1303700" y="2893325"/>
            <a:ext cx="1848900" cy="15300"/>
          </a:xfrm>
          <a:prstGeom prst="straightConnector1">
            <a:avLst/>
          </a:prstGeom>
          <a:noFill/>
          <a:ln cap="flat" cmpd="sng" w="38100">
            <a:solidFill>
              <a:srgbClr val="F3F3F3"/>
            </a:solidFill>
            <a:prstDash val="solid"/>
            <a:round/>
            <a:headEnd len="med" w="med" type="none"/>
            <a:tailEnd len="med" w="med" type="none"/>
          </a:ln>
        </p:spPr>
      </p:cxnSp>
      <p:cxnSp>
        <p:nvCxnSpPr>
          <p:cNvPr id="252" name="Google Shape;252;p29"/>
          <p:cNvCxnSpPr/>
          <p:nvPr/>
        </p:nvCxnSpPr>
        <p:spPr>
          <a:xfrm flipH="1">
            <a:off x="1311800" y="2743825"/>
            <a:ext cx="900" cy="145500"/>
          </a:xfrm>
          <a:prstGeom prst="straightConnector1">
            <a:avLst/>
          </a:prstGeom>
          <a:noFill/>
          <a:ln cap="flat" cmpd="sng" w="38100">
            <a:solidFill>
              <a:srgbClr val="F3F3F3"/>
            </a:solidFill>
            <a:prstDash val="solid"/>
            <a:round/>
            <a:headEnd len="med" w="med" type="none"/>
            <a:tailEnd len="med" w="med" type="none"/>
          </a:ln>
        </p:spPr>
      </p:cxnSp>
      <p:cxnSp>
        <p:nvCxnSpPr>
          <p:cNvPr id="253" name="Google Shape;253;p29"/>
          <p:cNvCxnSpPr/>
          <p:nvPr/>
        </p:nvCxnSpPr>
        <p:spPr>
          <a:xfrm>
            <a:off x="2240725" y="2892950"/>
            <a:ext cx="10200" cy="397200"/>
          </a:xfrm>
          <a:prstGeom prst="straightConnector1">
            <a:avLst/>
          </a:prstGeom>
          <a:noFill/>
          <a:ln cap="flat" cmpd="sng" w="38100">
            <a:solidFill>
              <a:srgbClr val="F3F3F3"/>
            </a:solidFill>
            <a:prstDash val="solid"/>
            <a:round/>
            <a:headEnd len="med" w="med" type="none"/>
            <a:tailEnd len="med" w="med" type="triangle"/>
          </a:ln>
        </p:spPr>
      </p:cxnSp>
      <p:sp>
        <p:nvSpPr>
          <p:cNvPr id="254" name="Google Shape;254;p29"/>
          <p:cNvSpPr txBox="1"/>
          <p:nvPr/>
        </p:nvSpPr>
        <p:spPr>
          <a:xfrm>
            <a:off x="4407200" y="1743850"/>
            <a:ext cx="46749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Muli"/>
                <a:ea typeface="Muli"/>
                <a:cs typeface="Muli"/>
                <a:sym typeface="Muli"/>
              </a:rPr>
              <a:t>Total Loss =</a:t>
            </a:r>
            <a:r>
              <a:rPr lang="en" sz="1800">
                <a:solidFill>
                  <a:srgbClr val="FFFFFF"/>
                </a:solidFill>
                <a:latin typeface="Muli Regular"/>
                <a:ea typeface="Muli Regular"/>
                <a:cs typeface="Muli Regular"/>
                <a:sym typeface="Muli Regular"/>
              </a:rPr>
              <a:t> 𝛼 *</a:t>
            </a:r>
            <a:r>
              <a:rPr b="1" lang="en" sz="1600">
                <a:solidFill>
                  <a:srgbClr val="FFFFFF"/>
                </a:solidFill>
                <a:latin typeface="Muli"/>
                <a:ea typeface="Muli"/>
                <a:cs typeface="Muli"/>
                <a:sym typeface="Muli"/>
              </a:rPr>
              <a:t>Content Loss + 𝛽 *Style Loss</a:t>
            </a:r>
            <a:endParaRPr b="1" sz="1600">
              <a:solidFill>
                <a:srgbClr val="FFFFFF"/>
              </a:solidFill>
              <a:latin typeface="Muli"/>
              <a:ea typeface="Muli"/>
              <a:cs typeface="Muli"/>
              <a:sym typeface="Muli"/>
            </a:endParaRPr>
          </a:p>
        </p:txBody>
      </p:sp>
      <p:sp>
        <p:nvSpPr>
          <p:cNvPr id="255" name="Google Shape;255;p29"/>
          <p:cNvSpPr txBox="1"/>
          <p:nvPr/>
        </p:nvSpPr>
        <p:spPr>
          <a:xfrm>
            <a:off x="5802275" y="2018200"/>
            <a:ext cx="296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FFFFF"/>
                </a:solidFill>
                <a:latin typeface="Muli Regular"/>
                <a:ea typeface="Muli Regular"/>
                <a:cs typeface="Muli Regular"/>
                <a:sym typeface="Muli Regular"/>
              </a:rPr>
              <a:t>Note:</a:t>
            </a:r>
            <a:r>
              <a:rPr lang="en" sz="1800">
                <a:solidFill>
                  <a:srgbClr val="FFFFFF"/>
                </a:solidFill>
                <a:latin typeface="Muli Regular"/>
                <a:ea typeface="Muli Regular"/>
                <a:cs typeface="Muli Regular"/>
                <a:sym typeface="Muli Regular"/>
              </a:rPr>
              <a:t> </a:t>
            </a:r>
            <a:r>
              <a:rPr lang="en" sz="1800">
                <a:solidFill>
                  <a:srgbClr val="FFFFFF"/>
                </a:solidFill>
                <a:latin typeface="Muli Regular"/>
                <a:ea typeface="Muli Regular"/>
                <a:cs typeface="Muli Regular"/>
                <a:sym typeface="Muli Regular"/>
              </a:rPr>
              <a:t>𝛼, </a:t>
            </a:r>
            <a:r>
              <a:rPr lang="en" sz="1600">
                <a:solidFill>
                  <a:srgbClr val="FFFFFF"/>
                </a:solidFill>
                <a:latin typeface="Muli Regular"/>
                <a:ea typeface="Muli Regular"/>
                <a:cs typeface="Muli Regular"/>
                <a:sym typeface="Muli Regular"/>
              </a:rPr>
              <a:t>𝛽 = some weights</a:t>
            </a:r>
            <a:endParaRPr sz="1200"/>
          </a:p>
        </p:txBody>
      </p:sp>
      <p:pic>
        <p:nvPicPr>
          <p:cNvPr id="256" name="Google Shape;256;p29"/>
          <p:cNvPicPr preferRelativeResize="0"/>
          <p:nvPr/>
        </p:nvPicPr>
        <p:blipFill>
          <a:blip r:embed="rId7">
            <a:alphaModFix/>
          </a:blip>
          <a:stretch>
            <a:fillRect/>
          </a:stretch>
        </p:blipFill>
        <p:spPr>
          <a:xfrm>
            <a:off x="5174902" y="1172500"/>
            <a:ext cx="3153275" cy="495150"/>
          </a:xfrm>
          <a:prstGeom prst="rect">
            <a:avLst/>
          </a:prstGeom>
          <a:noFill/>
          <a:ln>
            <a:noFill/>
          </a:ln>
        </p:spPr>
      </p:pic>
      <p:cxnSp>
        <p:nvCxnSpPr>
          <p:cNvPr id="257" name="Google Shape;257;p29"/>
          <p:cNvCxnSpPr/>
          <p:nvPr/>
        </p:nvCxnSpPr>
        <p:spPr>
          <a:xfrm flipH="1">
            <a:off x="3144475" y="2743825"/>
            <a:ext cx="900" cy="145500"/>
          </a:xfrm>
          <a:prstGeom prst="straightConnector1">
            <a:avLst/>
          </a:prstGeom>
          <a:noFill/>
          <a:ln cap="flat" cmpd="sng" w="38100">
            <a:solidFill>
              <a:srgbClr val="F3F3F3"/>
            </a:solidFill>
            <a:prstDash val="solid"/>
            <a:round/>
            <a:headEnd len="med" w="med" type="none"/>
            <a:tailEnd len="med" w="med" type="none"/>
          </a:ln>
        </p:spPr>
      </p:cxnSp>
      <p:sp>
        <p:nvSpPr>
          <p:cNvPr id="258" name="Google Shape;258;p29"/>
          <p:cNvSpPr txBox="1"/>
          <p:nvPr/>
        </p:nvSpPr>
        <p:spPr>
          <a:xfrm>
            <a:off x="4384750" y="2535975"/>
            <a:ext cx="4575000" cy="19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FFFFFF"/>
                </a:solidFill>
                <a:latin typeface="Muli"/>
                <a:ea typeface="Muli"/>
                <a:cs typeface="Muli"/>
                <a:sym typeface="Muli"/>
              </a:rPr>
              <a:t>Content loss function </a:t>
            </a:r>
            <a:r>
              <a:rPr lang="en" sz="1600">
                <a:solidFill>
                  <a:srgbClr val="FFFFFF"/>
                </a:solidFill>
                <a:latin typeface="Muli Regular"/>
                <a:ea typeface="Muli Regular"/>
                <a:cs typeface="Muli Regular"/>
                <a:sym typeface="Muli Regular"/>
              </a:rPr>
              <a:t>ensures that the activations of the higher layers are similar between the content image and the generated image</a:t>
            </a:r>
            <a:endParaRPr sz="1600">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sz="1600">
              <a:solidFill>
                <a:srgbClr val="FFFFFF"/>
              </a:solidFill>
              <a:latin typeface="Muli Regular"/>
              <a:ea typeface="Muli Regular"/>
              <a:cs typeface="Muli Regular"/>
              <a:sym typeface="Muli Regular"/>
            </a:endParaRPr>
          </a:p>
          <a:p>
            <a:pPr indent="0" lvl="0" marL="0" rtl="0" algn="l">
              <a:spcBef>
                <a:spcPts val="0"/>
              </a:spcBef>
              <a:spcAft>
                <a:spcPts val="0"/>
              </a:spcAft>
              <a:buNone/>
            </a:pPr>
            <a:r>
              <a:rPr b="1" lang="en" sz="1600" u="sng">
                <a:solidFill>
                  <a:srgbClr val="FFFFFF"/>
                </a:solidFill>
                <a:latin typeface="Muli"/>
                <a:ea typeface="Muli"/>
                <a:cs typeface="Muli"/>
                <a:sym typeface="Muli"/>
              </a:rPr>
              <a:t>Style loss function</a:t>
            </a:r>
            <a:r>
              <a:rPr lang="en" sz="1600">
                <a:solidFill>
                  <a:srgbClr val="FFFFFF"/>
                </a:solidFill>
                <a:latin typeface="Muli Regular"/>
                <a:ea typeface="Muli Regular"/>
                <a:cs typeface="Muli Regular"/>
                <a:sym typeface="Muli Regular"/>
              </a:rPr>
              <a:t> makes sure that the correlation of activations in all the layers are similar between the style image and the generated image</a:t>
            </a:r>
            <a:endParaRPr sz="1600">
              <a:solidFill>
                <a:srgbClr val="FFFFFF"/>
              </a:solidFill>
              <a:latin typeface="Muli Regular"/>
              <a:ea typeface="Muli Regular"/>
              <a:cs typeface="Muli Regular"/>
              <a:sym typeface="Muli 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580550" y="535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Content Loss Function</a:t>
            </a:r>
            <a:endParaRPr/>
          </a:p>
        </p:txBody>
      </p:sp>
      <p:sp>
        <p:nvSpPr>
          <p:cNvPr id="264" name="Google Shape;264;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0"/>
          <p:cNvPicPr preferRelativeResize="0"/>
          <p:nvPr/>
        </p:nvPicPr>
        <p:blipFill>
          <a:blip r:embed="rId3">
            <a:alphaModFix/>
          </a:blip>
          <a:stretch>
            <a:fillRect/>
          </a:stretch>
        </p:blipFill>
        <p:spPr>
          <a:xfrm>
            <a:off x="5225400" y="1254800"/>
            <a:ext cx="3083845" cy="641725"/>
          </a:xfrm>
          <a:prstGeom prst="rect">
            <a:avLst/>
          </a:prstGeom>
          <a:noFill/>
          <a:ln>
            <a:noFill/>
          </a:ln>
        </p:spPr>
      </p:pic>
      <p:sp>
        <p:nvSpPr>
          <p:cNvPr id="266" name="Google Shape;266;p30"/>
          <p:cNvSpPr txBox="1"/>
          <p:nvPr/>
        </p:nvSpPr>
        <p:spPr>
          <a:xfrm>
            <a:off x="4505175" y="1986700"/>
            <a:ext cx="4524300" cy="19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Regular"/>
                <a:ea typeface="Muli Regular"/>
                <a:cs typeface="Muli Regular"/>
                <a:sym typeface="Muli Regular"/>
              </a:rPr>
              <a:t> = The activation of the</a:t>
            </a:r>
            <a:r>
              <a:rPr b="1" lang="en">
                <a:solidFill>
                  <a:srgbClr val="FFFFFF"/>
                </a:solidFill>
                <a:latin typeface="Muli"/>
                <a:ea typeface="Muli"/>
                <a:cs typeface="Muli"/>
                <a:sym typeface="Muli"/>
              </a:rPr>
              <a:t> </a:t>
            </a:r>
            <a:r>
              <a:rPr b="1" lang="en" u="sng">
                <a:solidFill>
                  <a:srgbClr val="FFFFFF"/>
                </a:solidFill>
                <a:latin typeface="Lobster"/>
                <a:ea typeface="Lobster"/>
                <a:cs typeface="Lobster"/>
                <a:sym typeface="Lobster"/>
              </a:rPr>
              <a:t>l</a:t>
            </a:r>
            <a:r>
              <a:rPr b="1" lang="en" u="sng">
                <a:solidFill>
                  <a:srgbClr val="FFFFFF"/>
                </a:solidFill>
                <a:latin typeface="Muli"/>
                <a:ea typeface="Muli"/>
                <a:cs typeface="Muli"/>
                <a:sym typeface="Muli"/>
              </a:rPr>
              <a:t> th</a:t>
            </a:r>
            <a:r>
              <a:rPr lang="en">
                <a:solidFill>
                  <a:srgbClr val="FFFFFF"/>
                </a:solidFill>
                <a:latin typeface="Muli Regular"/>
                <a:ea typeface="Muli Regular"/>
                <a:cs typeface="Muli Regular"/>
                <a:sym typeface="Muli Regular"/>
              </a:rPr>
              <a:t> layer,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     </a:t>
            </a:r>
            <a:r>
              <a:rPr b="1" lang="en" u="sng">
                <a:solidFill>
                  <a:srgbClr val="FFFFFF"/>
                </a:solidFill>
                <a:latin typeface="Muli"/>
                <a:ea typeface="Muli"/>
                <a:cs typeface="Muli"/>
                <a:sym typeface="Muli"/>
              </a:rPr>
              <a:t>i</a:t>
            </a:r>
            <a:r>
              <a:rPr b="1" lang="en" u="sng">
                <a:solidFill>
                  <a:srgbClr val="FFFFFF"/>
                </a:solidFill>
                <a:latin typeface="Muli"/>
                <a:ea typeface="Muli"/>
                <a:cs typeface="Muli"/>
                <a:sym typeface="Muli"/>
              </a:rPr>
              <a:t> th</a:t>
            </a:r>
            <a:r>
              <a:rPr lang="en">
                <a:solidFill>
                  <a:srgbClr val="FFFFFF"/>
                </a:solidFill>
                <a:latin typeface="Muli Regular"/>
                <a:ea typeface="Muli Regular"/>
                <a:cs typeface="Muli Regular"/>
                <a:sym typeface="Muli Regular"/>
              </a:rPr>
              <a:t> feature map,</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     </a:t>
            </a:r>
            <a:r>
              <a:rPr b="1" lang="en" u="sng">
                <a:solidFill>
                  <a:srgbClr val="FFFFFF"/>
                </a:solidFill>
                <a:latin typeface="Muli"/>
                <a:ea typeface="Muli"/>
                <a:cs typeface="Muli"/>
                <a:sym typeface="Muli"/>
              </a:rPr>
              <a:t>jth</a:t>
            </a:r>
            <a:r>
              <a:rPr lang="en">
                <a:solidFill>
                  <a:srgbClr val="FFFFFF"/>
                </a:solidFill>
                <a:latin typeface="Muli Regular"/>
                <a:ea typeface="Muli Regular"/>
                <a:cs typeface="Muli Regular"/>
                <a:sym typeface="Muli Regular"/>
              </a:rPr>
              <a:t> position obtained using </a:t>
            </a:r>
            <a:r>
              <a:rPr i="1" lang="en">
                <a:solidFill>
                  <a:srgbClr val="FFFFFF"/>
                </a:solidFill>
                <a:latin typeface="Muli Regular"/>
                <a:ea typeface="Muli Regular"/>
                <a:cs typeface="Muli Regular"/>
                <a:sym typeface="Muli Regular"/>
              </a:rPr>
              <a:t>the generated image</a:t>
            </a:r>
            <a:endParaRPr i="1">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i="1">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 The activation of the</a:t>
            </a:r>
            <a:r>
              <a:rPr b="1" lang="en">
                <a:solidFill>
                  <a:srgbClr val="FFFFFF"/>
                </a:solidFill>
                <a:latin typeface="Lobster"/>
                <a:ea typeface="Lobster"/>
                <a:cs typeface="Lobster"/>
                <a:sym typeface="Lobster"/>
              </a:rPr>
              <a:t> </a:t>
            </a:r>
            <a:r>
              <a:rPr b="1" lang="en" u="sng">
                <a:solidFill>
                  <a:srgbClr val="FFFFFF"/>
                </a:solidFill>
                <a:latin typeface="Lobster"/>
                <a:ea typeface="Lobster"/>
                <a:cs typeface="Lobster"/>
                <a:sym typeface="Lobster"/>
              </a:rPr>
              <a:t>l</a:t>
            </a:r>
            <a:r>
              <a:rPr b="1" lang="en" u="sng">
                <a:solidFill>
                  <a:srgbClr val="FFFFFF"/>
                </a:solidFill>
                <a:latin typeface="Muli"/>
                <a:ea typeface="Muli"/>
                <a:cs typeface="Muli"/>
                <a:sym typeface="Muli"/>
              </a:rPr>
              <a:t> th</a:t>
            </a:r>
            <a:r>
              <a:rPr lang="en">
                <a:solidFill>
                  <a:srgbClr val="FFFFFF"/>
                </a:solidFill>
                <a:latin typeface="Muli Regular"/>
                <a:ea typeface="Muli Regular"/>
                <a:cs typeface="Muli Regular"/>
                <a:sym typeface="Muli Regular"/>
              </a:rPr>
              <a:t> layer,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     </a:t>
            </a:r>
            <a:r>
              <a:rPr b="1" lang="en" u="sng">
                <a:solidFill>
                  <a:srgbClr val="FFFFFF"/>
                </a:solidFill>
                <a:latin typeface="Muli"/>
                <a:ea typeface="Muli"/>
                <a:cs typeface="Muli"/>
                <a:sym typeface="Muli"/>
              </a:rPr>
              <a:t>i th</a:t>
            </a:r>
            <a:r>
              <a:rPr lang="en">
                <a:solidFill>
                  <a:srgbClr val="FFFFFF"/>
                </a:solidFill>
                <a:latin typeface="Muli Regular"/>
                <a:ea typeface="Muli Regular"/>
                <a:cs typeface="Muli Regular"/>
                <a:sym typeface="Muli Regular"/>
              </a:rPr>
              <a:t> feature map,</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     </a:t>
            </a:r>
            <a:r>
              <a:rPr b="1" lang="en" u="sng">
                <a:solidFill>
                  <a:srgbClr val="FFFFFF"/>
                </a:solidFill>
                <a:latin typeface="Muli"/>
                <a:ea typeface="Muli"/>
                <a:cs typeface="Muli"/>
                <a:sym typeface="Muli"/>
              </a:rPr>
              <a:t> jth</a:t>
            </a:r>
            <a:r>
              <a:rPr lang="en">
                <a:solidFill>
                  <a:srgbClr val="FFFFFF"/>
                </a:solidFill>
                <a:latin typeface="Muli Regular"/>
                <a:ea typeface="Muli Regular"/>
                <a:cs typeface="Muli Regular"/>
                <a:sym typeface="Muli Regular"/>
              </a:rPr>
              <a:t> position obtained using </a:t>
            </a:r>
            <a:r>
              <a:rPr i="1" lang="en">
                <a:solidFill>
                  <a:srgbClr val="FFFFFF"/>
                </a:solidFill>
                <a:latin typeface="Muli Regular"/>
                <a:ea typeface="Muli Regular"/>
                <a:cs typeface="Muli Regular"/>
                <a:sym typeface="Muli Regular"/>
              </a:rPr>
              <a:t>the noise image</a:t>
            </a:r>
            <a:endParaRPr i="1">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a:solidFill>
                <a:srgbClr val="FFFFFF"/>
              </a:solidFill>
              <a:latin typeface="Muli Regular"/>
              <a:ea typeface="Muli Regular"/>
              <a:cs typeface="Muli Regular"/>
              <a:sym typeface="Muli Regular"/>
            </a:endParaRPr>
          </a:p>
        </p:txBody>
      </p:sp>
      <p:sp>
        <p:nvSpPr>
          <p:cNvPr id="267" name="Google Shape;267;p30"/>
          <p:cNvSpPr txBox="1"/>
          <p:nvPr/>
        </p:nvSpPr>
        <p:spPr>
          <a:xfrm>
            <a:off x="1486250" y="4275600"/>
            <a:ext cx="6014400" cy="6858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Content Loss</a:t>
            </a:r>
            <a:r>
              <a:rPr lang="en"/>
              <a:t> captures the root mean squared error between the activations produced by the generated image and the content image</a:t>
            </a:r>
            <a:endParaRPr/>
          </a:p>
        </p:txBody>
      </p:sp>
      <p:pic>
        <p:nvPicPr>
          <p:cNvPr id="268" name="Google Shape;268;p30"/>
          <p:cNvPicPr preferRelativeResize="0"/>
          <p:nvPr/>
        </p:nvPicPr>
        <p:blipFill>
          <a:blip r:embed="rId4">
            <a:alphaModFix/>
          </a:blip>
          <a:stretch>
            <a:fillRect/>
          </a:stretch>
        </p:blipFill>
        <p:spPr>
          <a:xfrm>
            <a:off x="437625" y="1179075"/>
            <a:ext cx="3847299" cy="2908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Gradient of Content Loss   </a:t>
            </a:r>
            <a:endParaRPr/>
          </a:p>
        </p:txBody>
      </p:sp>
      <p:sp>
        <p:nvSpPr>
          <p:cNvPr id="274" name="Google Shape;274;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1"/>
          <p:cNvPicPr preferRelativeResize="0"/>
          <p:nvPr/>
        </p:nvPicPr>
        <p:blipFill>
          <a:blip r:embed="rId3">
            <a:alphaModFix/>
          </a:blip>
          <a:stretch>
            <a:fillRect/>
          </a:stretch>
        </p:blipFill>
        <p:spPr>
          <a:xfrm>
            <a:off x="2539575" y="1906850"/>
            <a:ext cx="3741324" cy="1015125"/>
          </a:xfrm>
          <a:prstGeom prst="rect">
            <a:avLst/>
          </a:prstGeom>
          <a:noFill/>
          <a:ln>
            <a:noFill/>
          </a:ln>
        </p:spPr>
      </p:pic>
      <p:sp>
        <p:nvSpPr>
          <p:cNvPr id="276" name="Google Shape;276;p31"/>
          <p:cNvSpPr txBox="1"/>
          <p:nvPr/>
        </p:nvSpPr>
        <p:spPr>
          <a:xfrm>
            <a:off x="735025" y="1417850"/>
            <a:ext cx="4970400" cy="393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uli"/>
              <a:buChar char="●"/>
            </a:pPr>
            <a:r>
              <a:rPr b="1" lang="en" sz="1800">
                <a:solidFill>
                  <a:srgbClr val="FFFFFF"/>
                </a:solidFill>
                <a:latin typeface="Muli"/>
                <a:ea typeface="Muli"/>
                <a:cs typeface="Muli"/>
                <a:sym typeface="Muli"/>
              </a:rPr>
              <a:t>Derivative</a:t>
            </a:r>
            <a:r>
              <a:rPr b="1" lang="en" sz="1800">
                <a:solidFill>
                  <a:srgbClr val="FFFFFF"/>
                </a:solidFill>
                <a:latin typeface="Muli"/>
                <a:ea typeface="Muli"/>
                <a:cs typeface="Muli"/>
                <a:sym typeface="Muli"/>
              </a:rPr>
              <a:t> of </a:t>
            </a:r>
            <a:r>
              <a:rPr b="1" lang="en" sz="1800">
                <a:solidFill>
                  <a:srgbClr val="FFFFFF"/>
                </a:solidFill>
                <a:latin typeface="Muli"/>
                <a:ea typeface="Muli"/>
                <a:cs typeface="Muli"/>
                <a:sym typeface="Muli"/>
              </a:rPr>
              <a:t>content</a:t>
            </a:r>
            <a:r>
              <a:rPr b="1" lang="en" sz="1800">
                <a:solidFill>
                  <a:srgbClr val="FFFFFF"/>
                </a:solidFill>
                <a:latin typeface="Muli"/>
                <a:ea typeface="Muli"/>
                <a:cs typeface="Muli"/>
                <a:sym typeface="Muli"/>
              </a:rPr>
              <a:t> loss in </a:t>
            </a:r>
            <a:r>
              <a:rPr b="1" lang="en" sz="1800">
                <a:solidFill>
                  <a:srgbClr val="FFFFFF"/>
                </a:solidFill>
                <a:latin typeface="Muli"/>
                <a:ea typeface="Muli"/>
                <a:cs typeface="Muli"/>
                <a:sym typeface="Muli"/>
              </a:rPr>
              <a:t>layer</a:t>
            </a:r>
            <a:r>
              <a:rPr b="1" lang="en" sz="1800">
                <a:solidFill>
                  <a:srgbClr val="FFFFFF"/>
                </a:solidFill>
                <a:latin typeface="Muli"/>
                <a:ea typeface="Muli"/>
                <a:cs typeface="Muli"/>
                <a:sym typeface="Muli"/>
              </a:rPr>
              <a:t> </a:t>
            </a:r>
            <a:r>
              <a:rPr b="1" lang="en" sz="1800">
                <a:solidFill>
                  <a:srgbClr val="FFFFFF"/>
                </a:solidFill>
                <a:latin typeface="Lobster"/>
                <a:ea typeface="Lobster"/>
                <a:cs typeface="Lobster"/>
                <a:sym typeface="Lobster"/>
              </a:rPr>
              <a:t>l</a:t>
            </a:r>
            <a:r>
              <a:rPr b="1" lang="en" sz="1800">
                <a:solidFill>
                  <a:srgbClr val="FFFFFF"/>
                </a:solidFill>
                <a:latin typeface="Muli"/>
                <a:ea typeface="Muli"/>
                <a:cs typeface="Muli"/>
                <a:sym typeface="Muli"/>
              </a:rPr>
              <a:t>:</a:t>
            </a:r>
            <a:endParaRPr b="1" sz="1800">
              <a:solidFill>
                <a:srgbClr val="FFFFFF"/>
              </a:solidFill>
              <a:latin typeface="Muli"/>
              <a:ea typeface="Muli"/>
              <a:cs typeface="Muli"/>
              <a:sym typeface="Muli"/>
            </a:endParaRPr>
          </a:p>
        </p:txBody>
      </p:sp>
      <p:sp>
        <p:nvSpPr>
          <p:cNvPr id="277" name="Google Shape;277;p31"/>
          <p:cNvSpPr txBox="1"/>
          <p:nvPr/>
        </p:nvSpPr>
        <p:spPr>
          <a:xfrm>
            <a:off x="732950" y="3017375"/>
            <a:ext cx="6536400" cy="56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uli"/>
              <a:buChar char="●"/>
            </a:pPr>
            <a:r>
              <a:rPr b="1" lang="en" sz="1800">
                <a:solidFill>
                  <a:srgbClr val="FFFFFF"/>
                </a:solidFill>
                <a:latin typeface="Muli"/>
                <a:ea typeface="Muli"/>
                <a:cs typeface="Muli"/>
                <a:sym typeface="Muli"/>
              </a:rPr>
              <a:t>Can be used to calculate the gradient with respect to</a:t>
            </a:r>
            <a:endParaRPr b="1" sz="1800">
              <a:solidFill>
                <a:srgbClr val="FFFFFF"/>
              </a:solidFill>
              <a:latin typeface="Muli"/>
              <a:ea typeface="Muli"/>
              <a:cs typeface="Muli"/>
              <a:sym typeface="Muli"/>
            </a:endParaRPr>
          </a:p>
          <a:p>
            <a:pPr indent="0" lvl="0" marL="457200" rtl="0" algn="l">
              <a:spcBef>
                <a:spcPts val="0"/>
              </a:spcBef>
              <a:spcAft>
                <a:spcPts val="0"/>
              </a:spcAft>
              <a:buNone/>
            </a:pPr>
            <a:r>
              <a:rPr b="1" lang="en" sz="1800">
                <a:solidFill>
                  <a:srgbClr val="FFFFFF"/>
                </a:solidFill>
                <a:latin typeface="Muli"/>
                <a:ea typeface="Muli"/>
                <a:cs typeface="Muli"/>
                <a:sym typeface="Muli"/>
              </a:rPr>
              <a:t> the image x (The output image):</a:t>
            </a:r>
            <a:endParaRPr b="1" sz="1800">
              <a:solidFill>
                <a:srgbClr val="FFFFFF"/>
              </a:solidFill>
              <a:latin typeface="Muli"/>
              <a:ea typeface="Muli"/>
              <a:cs typeface="Muli"/>
              <a:sym typeface="Muli"/>
            </a:endParaRPr>
          </a:p>
        </p:txBody>
      </p:sp>
      <p:pic>
        <p:nvPicPr>
          <p:cNvPr id="278" name="Google Shape;278;p31"/>
          <p:cNvPicPr preferRelativeResize="0"/>
          <p:nvPr/>
        </p:nvPicPr>
        <p:blipFill>
          <a:blip r:embed="rId4">
            <a:alphaModFix/>
          </a:blip>
          <a:stretch>
            <a:fillRect/>
          </a:stretch>
        </p:blipFill>
        <p:spPr>
          <a:xfrm>
            <a:off x="3730300" y="3765450"/>
            <a:ext cx="1089800" cy="732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4"/>
          <p:cNvPicPr preferRelativeResize="0"/>
          <p:nvPr/>
        </p:nvPicPr>
        <p:blipFill>
          <a:blip r:embed="rId3">
            <a:alphaModFix/>
          </a:blip>
          <a:stretch>
            <a:fillRect/>
          </a:stretch>
        </p:blipFill>
        <p:spPr>
          <a:xfrm>
            <a:off x="725163" y="1511325"/>
            <a:ext cx="7970624" cy="2904957"/>
          </a:xfrm>
          <a:prstGeom prst="rect">
            <a:avLst/>
          </a:prstGeom>
          <a:noFill/>
          <a:ln>
            <a:noFill/>
          </a:ln>
        </p:spPr>
      </p:pic>
      <p:sp>
        <p:nvSpPr>
          <p:cNvPr id="74" name="Google Shape;74;p1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Input Images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Extraction</a:t>
            </a:r>
            <a:endParaRPr/>
          </a:p>
        </p:txBody>
      </p:sp>
      <p:sp>
        <p:nvSpPr>
          <p:cNvPr id="284" name="Google Shape;284;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32"/>
          <p:cNvSpPr txBox="1"/>
          <p:nvPr/>
        </p:nvSpPr>
        <p:spPr>
          <a:xfrm>
            <a:off x="754525" y="1485175"/>
            <a:ext cx="7725900" cy="318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Muli Regular"/>
              <a:buChar char="●"/>
            </a:pPr>
            <a:r>
              <a:rPr lang="en" sz="1800">
                <a:solidFill>
                  <a:srgbClr val="FFFFFF"/>
                </a:solidFill>
                <a:latin typeface="Muli Regular"/>
                <a:ea typeface="Muli Regular"/>
                <a:cs typeface="Muli Regular"/>
                <a:sym typeface="Muli Regular"/>
              </a:rPr>
              <a:t>Use activation of conv_1_1, </a:t>
            </a:r>
            <a:r>
              <a:rPr lang="en" sz="1800">
                <a:solidFill>
                  <a:srgbClr val="FFFFFF"/>
                </a:solidFill>
                <a:latin typeface="Muli Regular"/>
                <a:ea typeface="Muli Regular"/>
                <a:cs typeface="Muli Regular"/>
                <a:sym typeface="Muli Regular"/>
              </a:rPr>
              <a:t>c</a:t>
            </a:r>
            <a:r>
              <a:rPr lang="en" sz="1800">
                <a:solidFill>
                  <a:srgbClr val="FFFFFF"/>
                </a:solidFill>
                <a:latin typeface="Muli Regular"/>
                <a:ea typeface="Muli Regular"/>
                <a:cs typeface="Muli Regular"/>
                <a:sym typeface="Muli Regular"/>
              </a:rPr>
              <a:t>onv_2_1, conv_3_1, conv_4_1, and conv_5_1</a:t>
            </a:r>
            <a:endParaRPr sz="1800">
              <a:solidFill>
                <a:srgbClr val="FFFFFF"/>
              </a:solidFill>
              <a:latin typeface="Muli Regular"/>
              <a:ea typeface="Muli Regular"/>
              <a:cs typeface="Muli Regular"/>
              <a:sym typeface="Muli Regular"/>
            </a:endParaRPr>
          </a:p>
          <a:p>
            <a:pPr indent="-342900" lvl="0" marL="457200" rtl="0" algn="l">
              <a:spcBef>
                <a:spcPts val="0"/>
              </a:spcBef>
              <a:spcAft>
                <a:spcPts val="0"/>
              </a:spcAft>
              <a:buClr>
                <a:srgbClr val="FFFFFF"/>
              </a:buClr>
              <a:buSzPts val="1800"/>
              <a:buFont typeface="Muli Regular"/>
              <a:buChar char="●"/>
            </a:pPr>
            <a:r>
              <a:rPr lang="en" sz="1800">
                <a:solidFill>
                  <a:srgbClr val="FFFFFF"/>
                </a:solidFill>
                <a:latin typeface="Muli Regular"/>
                <a:ea typeface="Muli Regular"/>
                <a:cs typeface="Muli Regular"/>
                <a:sym typeface="Muli Regular"/>
              </a:rPr>
              <a:t>Calculate the Gram matrix from activations of each layer</a:t>
            </a:r>
            <a:endParaRPr sz="1800">
              <a:solidFill>
                <a:srgbClr val="FFFFFF"/>
              </a:solidFill>
              <a:latin typeface="Muli Regular"/>
              <a:ea typeface="Muli Regular"/>
              <a:cs typeface="Muli Regular"/>
              <a:sym typeface="Muli Regular"/>
            </a:endParaRPr>
          </a:p>
          <a:p>
            <a:pPr indent="0" lvl="0" marL="457200" rtl="0" algn="l">
              <a:spcBef>
                <a:spcPts val="0"/>
              </a:spcBef>
              <a:spcAft>
                <a:spcPts val="0"/>
              </a:spcAft>
              <a:buNone/>
            </a:pPr>
            <a:r>
              <a:t/>
            </a:r>
            <a:endParaRPr sz="1800">
              <a:solidFill>
                <a:srgbClr val="FFFFFF"/>
              </a:solidFill>
              <a:latin typeface="Muli Regular"/>
              <a:ea typeface="Muli Regular"/>
              <a:cs typeface="Muli Regular"/>
              <a:sym typeface="Muli Regular"/>
            </a:endParaRPr>
          </a:p>
          <a:p>
            <a:pPr indent="0" lvl="0" marL="457200" rtl="0" algn="l">
              <a:spcBef>
                <a:spcPts val="0"/>
              </a:spcBef>
              <a:spcAft>
                <a:spcPts val="0"/>
              </a:spcAft>
              <a:buNone/>
            </a:pPr>
            <a:r>
              <a:t/>
            </a:r>
            <a:endParaRPr sz="1800">
              <a:solidFill>
                <a:srgbClr val="FFFFFF"/>
              </a:solidFill>
              <a:latin typeface="Muli Regular"/>
              <a:ea typeface="Muli Regular"/>
              <a:cs typeface="Muli Regular"/>
              <a:sym typeface="Muli Regular"/>
            </a:endParaRPr>
          </a:p>
          <a:p>
            <a:pPr indent="0" lvl="0" marL="457200" rtl="0" algn="l">
              <a:spcBef>
                <a:spcPts val="0"/>
              </a:spcBef>
              <a:spcAft>
                <a:spcPts val="0"/>
              </a:spcAft>
              <a:buNone/>
            </a:pPr>
            <a:r>
              <a:t/>
            </a:r>
            <a:endParaRPr sz="1800">
              <a:solidFill>
                <a:srgbClr val="FFFFFF"/>
              </a:solidFill>
              <a:latin typeface="Muli Regular"/>
              <a:ea typeface="Muli Regular"/>
              <a:cs typeface="Muli Regular"/>
              <a:sym typeface="Muli Regular"/>
            </a:endParaRPr>
          </a:p>
          <a:p>
            <a:pPr indent="0" lvl="0" marL="457200" rtl="0" algn="l">
              <a:spcBef>
                <a:spcPts val="0"/>
              </a:spcBef>
              <a:spcAft>
                <a:spcPts val="0"/>
              </a:spcAft>
              <a:buNone/>
            </a:pPr>
            <a:r>
              <a:t/>
            </a:r>
            <a:endParaRPr sz="1800">
              <a:solidFill>
                <a:srgbClr val="FFFFFF"/>
              </a:solidFill>
              <a:latin typeface="Muli Regular"/>
              <a:ea typeface="Muli Regular"/>
              <a:cs typeface="Muli Regular"/>
              <a:sym typeface="Muli Regular"/>
            </a:endParaRPr>
          </a:p>
          <a:p>
            <a:pPr indent="0" lvl="0" marL="457200" rtl="0" algn="l">
              <a:spcBef>
                <a:spcPts val="0"/>
              </a:spcBef>
              <a:spcAft>
                <a:spcPts val="0"/>
              </a:spcAft>
              <a:buNone/>
            </a:pPr>
            <a:r>
              <a:t/>
            </a:r>
            <a:endParaRPr sz="1800">
              <a:solidFill>
                <a:srgbClr val="FFFFFF"/>
              </a:solidFill>
              <a:latin typeface="Muli Regular"/>
              <a:ea typeface="Muli Regular"/>
              <a:cs typeface="Muli Regular"/>
              <a:sym typeface="Muli Regular"/>
            </a:endParaRPr>
          </a:p>
          <a:p>
            <a:pPr indent="-342900" lvl="0" marL="457200" rtl="0" algn="l">
              <a:spcBef>
                <a:spcPts val="0"/>
              </a:spcBef>
              <a:spcAft>
                <a:spcPts val="0"/>
              </a:spcAft>
              <a:buClr>
                <a:srgbClr val="FFFFFF"/>
              </a:buClr>
              <a:buSzPts val="1800"/>
              <a:buFont typeface="Muli Regular"/>
              <a:buChar char="●"/>
            </a:pPr>
            <a:r>
              <a:rPr lang="en" sz="1800">
                <a:solidFill>
                  <a:srgbClr val="FFFFFF"/>
                </a:solidFill>
                <a:latin typeface="Muli Regular"/>
                <a:ea typeface="Muli Regular"/>
                <a:cs typeface="Muli Regular"/>
                <a:sym typeface="Muli Regular"/>
              </a:rPr>
              <a:t>Gram matrices allows detecting global repeating patterns-</a:t>
            </a:r>
            <a:r>
              <a:rPr lang="en" sz="1800">
                <a:solidFill>
                  <a:srgbClr val="FFFFFF"/>
                </a:solidFill>
                <a:latin typeface="Muli Regular"/>
                <a:ea typeface="Muli Regular"/>
                <a:cs typeface="Muli Regular"/>
                <a:sym typeface="Muli Regular"/>
              </a:rPr>
              <a:t>textures</a:t>
            </a:r>
            <a:r>
              <a:rPr lang="en" sz="1800">
                <a:solidFill>
                  <a:srgbClr val="FFFFFF"/>
                </a:solidFill>
                <a:latin typeface="Muli Regular"/>
                <a:ea typeface="Muli Regular"/>
                <a:cs typeface="Muli Regular"/>
                <a:sym typeface="Muli Regular"/>
              </a:rPr>
              <a:t> in image and be “blind” to local features</a:t>
            </a:r>
            <a:endParaRPr sz="1800">
              <a:solidFill>
                <a:srgbClr val="FFFFFF"/>
              </a:solidFill>
              <a:latin typeface="Muli Regular"/>
              <a:ea typeface="Muli Regular"/>
              <a:cs typeface="Muli Regular"/>
              <a:sym typeface="Muli Regular"/>
            </a:endParaRPr>
          </a:p>
        </p:txBody>
      </p:sp>
      <p:pic>
        <p:nvPicPr>
          <p:cNvPr id="286" name="Google Shape;286;p32"/>
          <p:cNvPicPr preferRelativeResize="0"/>
          <p:nvPr/>
        </p:nvPicPr>
        <p:blipFill>
          <a:blip r:embed="rId3">
            <a:alphaModFix/>
          </a:blip>
          <a:stretch>
            <a:fillRect/>
          </a:stretch>
        </p:blipFill>
        <p:spPr>
          <a:xfrm>
            <a:off x="3550525" y="2632498"/>
            <a:ext cx="1766575" cy="68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Target Result Image</a:t>
            </a:r>
            <a:endParaRPr/>
          </a:p>
        </p:txBody>
      </p:sp>
      <p:sp>
        <p:nvSpPr>
          <p:cNvPr id="80" name="Google Shape;80;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1" name="Google Shape;81;p15"/>
          <p:cNvPicPr preferRelativeResize="0"/>
          <p:nvPr/>
        </p:nvPicPr>
        <p:blipFill>
          <a:blip r:embed="rId3">
            <a:alphaModFix/>
          </a:blip>
          <a:stretch>
            <a:fillRect/>
          </a:stretch>
        </p:blipFill>
        <p:spPr>
          <a:xfrm>
            <a:off x="1390375" y="1289525"/>
            <a:ext cx="5888650" cy="3353375"/>
          </a:xfrm>
          <a:prstGeom prst="rect">
            <a:avLst/>
          </a:prstGeom>
          <a:noFill/>
          <a:ln>
            <a:noFill/>
          </a:ln>
        </p:spPr>
      </p:pic>
      <p:pic>
        <p:nvPicPr>
          <p:cNvPr id="82" name="Google Shape;82;p15"/>
          <p:cNvPicPr preferRelativeResize="0"/>
          <p:nvPr/>
        </p:nvPicPr>
        <p:blipFill>
          <a:blip r:embed="rId4">
            <a:alphaModFix/>
          </a:blip>
          <a:stretch>
            <a:fillRect/>
          </a:stretch>
        </p:blipFill>
        <p:spPr>
          <a:xfrm>
            <a:off x="5217218" y="996025"/>
            <a:ext cx="3329351" cy="12134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p:nvPr/>
        </p:nvSpPr>
        <p:spPr>
          <a:xfrm>
            <a:off x="2158525" y="1446075"/>
            <a:ext cx="4517100" cy="3132600"/>
          </a:xfrm>
          <a:prstGeom prst="rect">
            <a:avLst/>
          </a:prstGeom>
          <a:gradFill>
            <a:gsLst>
              <a:gs pos="0">
                <a:srgbClr val="FFFFFF"/>
              </a:gs>
              <a:gs pos="100000">
                <a:srgbClr val="B3B3B3"/>
              </a:gs>
            </a:gsLst>
            <a:path path="circle">
              <a:fillToRect b="50%" l="50%" r="50%" t="50%"/>
            </a:path>
            <a:tileRect/>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Overall Approach</a:t>
            </a:r>
            <a:endParaRPr/>
          </a:p>
        </p:txBody>
      </p:sp>
      <p:sp>
        <p:nvSpPr>
          <p:cNvPr id="89" name="Google Shape;89;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0" name="Google Shape;90;p16"/>
          <p:cNvPicPr preferRelativeResize="0"/>
          <p:nvPr/>
        </p:nvPicPr>
        <p:blipFill>
          <a:blip r:embed="rId3">
            <a:alphaModFix/>
          </a:blip>
          <a:stretch>
            <a:fillRect/>
          </a:stretch>
        </p:blipFill>
        <p:spPr>
          <a:xfrm>
            <a:off x="364700" y="3100100"/>
            <a:ext cx="1495725" cy="1142872"/>
          </a:xfrm>
          <a:prstGeom prst="rect">
            <a:avLst/>
          </a:prstGeom>
          <a:noFill/>
          <a:ln>
            <a:noFill/>
          </a:ln>
        </p:spPr>
      </p:pic>
      <p:pic>
        <p:nvPicPr>
          <p:cNvPr id="91" name="Google Shape;91;p16"/>
          <p:cNvPicPr preferRelativeResize="0"/>
          <p:nvPr/>
        </p:nvPicPr>
        <p:blipFill>
          <a:blip r:embed="rId4">
            <a:alphaModFix/>
          </a:blip>
          <a:stretch>
            <a:fillRect/>
          </a:stretch>
        </p:blipFill>
        <p:spPr>
          <a:xfrm>
            <a:off x="351950" y="1486450"/>
            <a:ext cx="1495730" cy="1195550"/>
          </a:xfrm>
          <a:prstGeom prst="rect">
            <a:avLst/>
          </a:prstGeom>
          <a:noFill/>
          <a:ln>
            <a:noFill/>
          </a:ln>
        </p:spPr>
      </p:pic>
      <p:pic>
        <p:nvPicPr>
          <p:cNvPr id="92" name="Google Shape;92;p16"/>
          <p:cNvPicPr preferRelativeResize="0"/>
          <p:nvPr/>
        </p:nvPicPr>
        <p:blipFill>
          <a:blip r:embed="rId5">
            <a:alphaModFix/>
          </a:blip>
          <a:stretch>
            <a:fillRect/>
          </a:stretch>
        </p:blipFill>
        <p:spPr>
          <a:xfrm>
            <a:off x="2208653" y="3081500"/>
            <a:ext cx="3245540" cy="1195550"/>
          </a:xfrm>
          <a:prstGeom prst="rect">
            <a:avLst/>
          </a:prstGeom>
          <a:noFill/>
          <a:ln>
            <a:noFill/>
          </a:ln>
        </p:spPr>
      </p:pic>
      <p:pic>
        <p:nvPicPr>
          <p:cNvPr id="93" name="Google Shape;93;p16"/>
          <p:cNvPicPr preferRelativeResize="0"/>
          <p:nvPr/>
        </p:nvPicPr>
        <p:blipFill>
          <a:blip r:embed="rId6">
            <a:alphaModFix/>
          </a:blip>
          <a:stretch>
            <a:fillRect/>
          </a:stretch>
        </p:blipFill>
        <p:spPr>
          <a:xfrm>
            <a:off x="2216875" y="1881899"/>
            <a:ext cx="3185801" cy="546708"/>
          </a:xfrm>
          <a:prstGeom prst="rect">
            <a:avLst/>
          </a:prstGeom>
          <a:noFill/>
          <a:ln>
            <a:noFill/>
          </a:ln>
        </p:spPr>
      </p:pic>
      <p:pic>
        <p:nvPicPr>
          <p:cNvPr id="94" name="Google Shape;94;p16"/>
          <p:cNvPicPr preferRelativeResize="0"/>
          <p:nvPr/>
        </p:nvPicPr>
        <p:blipFill>
          <a:blip r:embed="rId7">
            <a:alphaModFix/>
          </a:blip>
          <a:stretch>
            <a:fillRect/>
          </a:stretch>
        </p:blipFill>
        <p:spPr>
          <a:xfrm>
            <a:off x="5528172" y="1727988"/>
            <a:ext cx="1004850" cy="712467"/>
          </a:xfrm>
          <a:prstGeom prst="rect">
            <a:avLst/>
          </a:prstGeom>
          <a:noFill/>
          <a:ln>
            <a:noFill/>
          </a:ln>
        </p:spPr>
      </p:pic>
      <p:pic>
        <p:nvPicPr>
          <p:cNvPr id="95" name="Google Shape;95;p16"/>
          <p:cNvPicPr preferRelativeResize="0"/>
          <p:nvPr/>
        </p:nvPicPr>
        <p:blipFill>
          <a:blip r:embed="rId8">
            <a:alphaModFix/>
          </a:blip>
          <a:stretch>
            <a:fillRect/>
          </a:stretch>
        </p:blipFill>
        <p:spPr>
          <a:xfrm>
            <a:off x="5571475" y="3591425"/>
            <a:ext cx="961550" cy="685063"/>
          </a:xfrm>
          <a:prstGeom prst="rect">
            <a:avLst/>
          </a:prstGeom>
          <a:noFill/>
          <a:ln>
            <a:noFill/>
          </a:ln>
        </p:spPr>
      </p:pic>
      <p:sp>
        <p:nvSpPr>
          <p:cNvPr id="96" name="Google Shape;96;p16"/>
          <p:cNvSpPr/>
          <p:nvPr/>
        </p:nvSpPr>
        <p:spPr>
          <a:xfrm>
            <a:off x="1896963" y="1963625"/>
            <a:ext cx="1944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1896963" y="3550938"/>
            <a:ext cx="194400" cy="393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6"/>
          <p:cNvPicPr preferRelativeResize="0"/>
          <p:nvPr/>
        </p:nvPicPr>
        <p:blipFill>
          <a:blip r:embed="rId9">
            <a:alphaModFix/>
          </a:blip>
          <a:stretch>
            <a:fillRect/>
          </a:stretch>
        </p:blipFill>
        <p:spPr>
          <a:xfrm>
            <a:off x="7097750" y="2053800"/>
            <a:ext cx="1779400" cy="1344750"/>
          </a:xfrm>
          <a:prstGeom prst="rect">
            <a:avLst/>
          </a:prstGeom>
          <a:noFill/>
          <a:ln cap="flat" cmpd="sng" w="38100">
            <a:solidFill>
              <a:srgbClr val="EA9999"/>
            </a:solidFill>
            <a:prstDash val="solid"/>
            <a:round/>
            <a:headEnd len="sm" w="sm" type="none"/>
            <a:tailEnd len="sm" w="sm" type="none"/>
          </a:ln>
        </p:spPr>
      </p:pic>
      <p:sp>
        <p:nvSpPr>
          <p:cNvPr id="99" name="Google Shape;99;p16"/>
          <p:cNvSpPr txBox="1"/>
          <p:nvPr/>
        </p:nvSpPr>
        <p:spPr>
          <a:xfrm>
            <a:off x="2675654" y="2477050"/>
            <a:ext cx="31122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uli"/>
                <a:ea typeface="Muli"/>
                <a:cs typeface="Muli"/>
                <a:sym typeface="Muli"/>
              </a:rPr>
              <a:t>Convolutional Neural Network (VGG-19)</a:t>
            </a:r>
            <a:endParaRPr b="1">
              <a:latin typeface="Muli"/>
              <a:ea typeface="Muli"/>
              <a:cs typeface="Muli"/>
              <a:sym typeface="Muli"/>
            </a:endParaRPr>
          </a:p>
        </p:txBody>
      </p:sp>
      <p:sp>
        <p:nvSpPr>
          <p:cNvPr id="100" name="Google Shape;100;p16"/>
          <p:cNvSpPr/>
          <p:nvPr/>
        </p:nvSpPr>
        <p:spPr>
          <a:xfrm flipH="1" rot="10800000">
            <a:off x="6142850" y="2510225"/>
            <a:ext cx="767100" cy="4569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6140225" y="3019650"/>
            <a:ext cx="762600" cy="462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nvSpPr>
        <p:spPr>
          <a:xfrm>
            <a:off x="652799" y="2632750"/>
            <a:ext cx="9141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Muli"/>
                <a:ea typeface="Muli"/>
                <a:cs typeface="Muli"/>
                <a:sym typeface="Muli"/>
              </a:rPr>
              <a:t>Painting</a:t>
            </a:r>
            <a:endParaRPr b="1" sz="1200">
              <a:solidFill>
                <a:srgbClr val="FFFFFF"/>
              </a:solidFill>
              <a:latin typeface="Muli"/>
              <a:ea typeface="Muli"/>
              <a:cs typeface="Muli"/>
              <a:sym typeface="Muli"/>
            </a:endParaRPr>
          </a:p>
        </p:txBody>
      </p:sp>
      <p:sp>
        <p:nvSpPr>
          <p:cNvPr id="103" name="Google Shape;103;p16"/>
          <p:cNvSpPr txBox="1"/>
          <p:nvPr/>
        </p:nvSpPr>
        <p:spPr>
          <a:xfrm>
            <a:off x="580550" y="4277050"/>
            <a:ext cx="11421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Muli"/>
                <a:ea typeface="Muli"/>
                <a:cs typeface="Muli"/>
                <a:sym typeface="Muli"/>
              </a:rPr>
              <a:t>Photograph</a:t>
            </a:r>
            <a:endParaRPr b="1" sz="1200">
              <a:solidFill>
                <a:srgbClr val="FFFFFF"/>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How is Image represented .? </a:t>
            </a:r>
            <a:endParaRPr/>
          </a:p>
        </p:txBody>
      </p:sp>
      <p:sp>
        <p:nvSpPr>
          <p:cNvPr id="109" name="Google Shape;109;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7"/>
          <p:cNvSpPr txBox="1"/>
          <p:nvPr/>
        </p:nvSpPr>
        <p:spPr>
          <a:xfrm>
            <a:off x="296450" y="1674975"/>
            <a:ext cx="8463600" cy="25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uli Regular"/>
                <a:ea typeface="Muli Regular"/>
                <a:cs typeface="Muli Regular"/>
                <a:sym typeface="Muli Regular"/>
              </a:rPr>
              <a:t>Image is generated on the basis of the VGG-19 network which was trained to perform object recognition and localisation.</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They</a:t>
            </a:r>
            <a:r>
              <a:rPr lang="en">
                <a:solidFill>
                  <a:srgbClr val="FFFFFF"/>
                </a:solidFill>
                <a:latin typeface="Muli Regular"/>
                <a:ea typeface="Muli Regular"/>
                <a:cs typeface="Muli Regular"/>
                <a:sym typeface="Muli Regular"/>
              </a:rPr>
              <a:t> normalized the network by scaling the weights such that the mean activation of each convolutional filter over images and positions is equal to one.</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No fully connected layer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rPr lang="en">
                <a:solidFill>
                  <a:srgbClr val="FFFFFF"/>
                </a:solidFill>
                <a:latin typeface="Muli Regular"/>
                <a:ea typeface="Muli Regular"/>
                <a:cs typeface="Muli Regular"/>
                <a:sym typeface="Muli Regular"/>
              </a:rPr>
              <a:t>For image synthesis we found that replacing the maximum pooling operation by average pooling yields slightly more appealing results, which is why the images shown were generated with average pooling.</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a:solidFill>
                <a:srgbClr val="FFFFFF"/>
              </a:solidFill>
              <a:latin typeface="Muli Regular"/>
              <a:ea typeface="Muli Regular"/>
              <a:cs typeface="Muli Regular"/>
              <a:sym typeface="Muli Regular"/>
            </a:endParaRPr>
          </a:p>
          <a:p>
            <a:pPr indent="0" lvl="0" marL="0" rtl="0" algn="l">
              <a:spcBef>
                <a:spcPts val="0"/>
              </a:spcBef>
              <a:spcAft>
                <a:spcPts val="0"/>
              </a:spcAft>
              <a:buNone/>
            </a:pPr>
            <a:r>
              <a:t/>
            </a:r>
            <a:endParaRPr>
              <a:solidFill>
                <a:srgbClr val="FFFFFF"/>
              </a:solidFill>
              <a:latin typeface="Muli Regular"/>
              <a:ea typeface="Muli Regular"/>
              <a:cs typeface="Muli Regular"/>
              <a:sym typeface="Muli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 name="Google Shape;116;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18"/>
          <p:cNvPicPr preferRelativeResize="0"/>
          <p:nvPr/>
        </p:nvPicPr>
        <p:blipFill>
          <a:blip r:embed="rId3">
            <a:alphaModFix/>
          </a:blip>
          <a:stretch>
            <a:fillRect/>
          </a:stretch>
        </p:blipFill>
        <p:spPr>
          <a:xfrm>
            <a:off x="164313" y="142900"/>
            <a:ext cx="8815373" cy="4857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51900" y="1941800"/>
            <a:ext cx="9040200" cy="8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Content Image + Style Image = Combination</a:t>
            </a:r>
            <a:endParaRPr/>
          </a:p>
        </p:txBody>
      </p:sp>
      <p:sp>
        <p:nvSpPr>
          <p:cNvPr id="123" name="Google Shape;123;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154650" y="78450"/>
            <a:ext cx="6618300" cy="58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Style transfer algorithm</a:t>
            </a:r>
            <a:endParaRPr/>
          </a:p>
        </p:txBody>
      </p:sp>
      <p:sp>
        <p:nvSpPr>
          <p:cNvPr id="129" name="Google Shape;129;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0"/>
          <p:cNvPicPr preferRelativeResize="0"/>
          <p:nvPr/>
        </p:nvPicPr>
        <p:blipFill>
          <a:blip r:embed="rId3">
            <a:alphaModFix/>
          </a:blip>
          <a:stretch>
            <a:fillRect/>
          </a:stretch>
        </p:blipFill>
        <p:spPr>
          <a:xfrm>
            <a:off x="261725" y="895350"/>
            <a:ext cx="6931150" cy="3616500"/>
          </a:xfrm>
          <a:prstGeom prst="rect">
            <a:avLst/>
          </a:prstGeom>
          <a:noFill/>
          <a:ln>
            <a:noFill/>
          </a:ln>
        </p:spPr>
      </p:pic>
      <p:sp>
        <p:nvSpPr>
          <p:cNvPr id="131" name="Google Shape;131;p20"/>
          <p:cNvSpPr txBox="1"/>
          <p:nvPr/>
        </p:nvSpPr>
        <p:spPr>
          <a:xfrm>
            <a:off x="7267925" y="609675"/>
            <a:ext cx="1810800" cy="42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a = artwork </a:t>
            </a:r>
            <a:endParaRPr b="1">
              <a:solidFill>
                <a:srgbClr val="FFFFFF"/>
              </a:solidFill>
            </a:endParaRPr>
          </a:p>
          <a:p>
            <a:pPr indent="0" lvl="0" marL="0" rtl="0" algn="l">
              <a:spcBef>
                <a:spcPts val="0"/>
              </a:spcBef>
              <a:spcAft>
                <a:spcPts val="0"/>
              </a:spcAft>
              <a:buNone/>
            </a:pPr>
            <a:r>
              <a:rPr b="1" lang="en">
                <a:solidFill>
                  <a:srgbClr val="FFFFFF"/>
                </a:solidFill>
              </a:rPr>
              <a:t>p = photograph</a:t>
            </a:r>
            <a:endParaRPr b="1">
              <a:solidFill>
                <a:srgbClr val="FFFFFF"/>
              </a:solidFill>
            </a:endParaRPr>
          </a:p>
          <a:p>
            <a:pPr indent="0" lvl="0" marL="0" rtl="0" algn="l">
              <a:spcBef>
                <a:spcPts val="0"/>
              </a:spcBef>
              <a:spcAft>
                <a:spcPts val="0"/>
              </a:spcAft>
              <a:buNone/>
            </a:pPr>
            <a:r>
              <a:rPr b="1" lang="en">
                <a:solidFill>
                  <a:srgbClr val="FFFFFF"/>
                </a:solidFill>
              </a:rPr>
              <a:t>x = noise (combination)</a:t>
            </a:r>
            <a:endParaRPr b="1">
              <a:solidFill>
                <a:srgbClr val="FFFFFF"/>
              </a:solidFill>
            </a:endParaRPr>
          </a:p>
          <a:p>
            <a:pPr indent="0" lvl="0" marL="0" rtl="0" algn="l">
              <a:spcBef>
                <a:spcPts val="0"/>
              </a:spcBef>
              <a:spcAft>
                <a:spcPts val="0"/>
              </a:spcAft>
              <a:buNone/>
            </a:pPr>
            <a:r>
              <a:rPr b="1" lang="en">
                <a:solidFill>
                  <a:srgbClr val="FFFFFF"/>
                </a:solidFill>
              </a:rPr>
              <a:t>l = layer</a:t>
            </a:r>
            <a:endParaRPr b="1">
              <a:solidFill>
                <a:srgbClr val="FFFFFF"/>
              </a:solidFill>
            </a:endParaRPr>
          </a:p>
          <a:p>
            <a:pPr indent="0" lvl="0" marL="0" rtl="0" algn="l">
              <a:spcBef>
                <a:spcPts val="0"/>
              </a:spcBef>
              <a:spcAft>
                <a:spcPts val="0"/>
              </a:spcAft>
              <a:buNone/>
            </a:pPr>
            <a:r>
              <a:rPr b="1" lang="en">
                <a:solidFill>
                  <a:srgbClr val="FFFFFF"/>
                </a:solidFill>
              </a:rPr>
              <a:t>L = loss</a:t>
            </a:r>
            <a:endParaRPr b="1">
              <a:solidFill>
                <a:srgbClr val="FFFFFF"/>
              </a:solidFill>
            </a:endParaRPr>
          </a:p>
          <a:p>
            <a:pPr indent="0" lvl="0" marL="0" rtl="0" algn="l">
              <a:spcBef>
                <a:spcPts val="0"/>
              </a:spcBef>
              <a:spcAft>
                <a:spcPts val="0"/>
              </a:spcAft>
              <a:buNone/>
            </a:pPr>
            <a:r>
              <a:rPr b="1" lang="en">
                <a:solidFill>
                  <a:srgbClr val="FFFFFF"/>
                </a:solidFill>
              </a:rPr>
              <a:t>F = content feature</a:t>
            </a:r>
            <a:endParaRPr b="1">
              <a:solidFill>
                <a:srgbClr val="FFFFFF"/>
              </a:solidFill>
            </a:endParaRPr>
          </a:p>
          <a:p>
            <a:pPr indent="0" lvl="0" marL="0" rtl="0" algn="l">
              <a:spcBef>
                <a:spcPts val="0"/>
              </a:spcBef>
              <a:spcAft>
                <a:spcPts val="0"/>
              </a:spcAft>
              <a:buNone/>
            </a:pPr>
            <a:r>
              <a:rPr b="1" lang="en">
                <a:solidFill>
                  <a:srgbClr val="FFFFFF"/>
                </a:solidFill>
              </a:rPr>
              <a:t>Alpha beta losses</a:t>
            </a:r>
            <a:endParaRPr b="1">
              <a:solidFill>
                <a:srgbClr val="FFFFFF"/>
              </a:solidFill>
            </a:endParaRPr>
          </a:p>
          <a:p>
            <a:pPr indent="0" lvl="0" marL="0" rtl="0" algn="l">
              <a:spcBef>
                <a:spcPts val="0"/>
              </a:spcBef>
              <a:spcAft>
                <a:spcPts val="0"/>
              </a:spcAft>
              <a:buNone/>
            </a:pPr>
            <a:r>
              <a:rPr b="1" lang="en">
                <a:solidFill>
                  <a:srgbClr val="FFFFFF"/>
                </a:solidFill>
              </a:rPr>
              <a:t>P = Content representation </a:t>
            </a:r>
            <a:endParaRPr b="1">
              <a:solidFill>
                <a:srgbClr val="FFFFFF"/>
              </a:solidFill>
            </a:endParaRPr>
          </a:p>
          <a:p>
            <a:pPr indent="0" lvl="0" marL="0" rtl="0" algn="l">
              <a:spcBef>
                <a:spcPts val="0"/>
              </a:spcBef>
              <a:spcAft>
                <a:spcPts val="0"/>
              </a:spcAft>
              <a:buNone/>
            </a:pPr>
            <a:r>
              <a:rPr b="1" lang="en">
                <a:solidFill>
                  <a:srgbClr val="FFFFFF"/>
                </a:solidFill>
              </a:rPr>
              <a:t>G = Style feature</a:t>
            </a:r>
            <a:endParaRPr b="1">
              <a:solidFill>
                <a:srgbClr val="FFFFFF"/>
              </a:solidFill>
            </a:endParaRPr>
          </a:p>
          <a:p>
            <a:pPr indent="0" lvl="0" marL="0" rtl="0" algn="l">
              <a:spcBef>
                <a:spcPts val="0"/>
              </a:spcBef>
              <a:spcAft>
                <a:spcPts val="0"/>
              </a:spcAft>
              <a:buNone/>
            </a:pPr>
            <a:r>
              <a:rPr b="1" lang="en">
                <a:solidFill>
                  <a:srgbClr val="FFFFFF"/>
                </a:solidFill>
              </a:rPr>
              <a:t>A = Style representation</a:t>
            </a:r>
            <a:endParaRPr b="1">
              <a:solidFill>
                <a:srgbClr val="FFFFFF"/>
              </a:solidFill>
            </a:endParaRPr>
          </a:p>
          <a:p>
            <a:pPr indent="0" lvl="0" marL="0" rtl="0" algn="l">
              <a:spcBef>
                <a:spcPts val="0"/>
              </a:spcBef>
              <a:spcAft>
                <a:spcPts val="0"/>
              </a:spcAft>
              <a:buNone/>
            </a:pPr>
            <a:r>
              <a:rPr b="1" lang="en">
                <a:solidFill>
                  <a:srgbClr val="FFFFFF"/>
                </a:solidFill>
              </a:rPr>
              <a:t>E = Sum(G - A)</a:t>
            </a:r>
            <a:r>
              <a:rPr b="1" baseline="30000" lang="en">
                <a:solidFill>
                  <a:srgbClr val="FFFFFF"/>
                </a:solidFill>
              </a:rPr>
              <a:t>2</a:t>
            </a:r>
            <a:endParaRPr b="1" baseline="30000">
              <a:solidFill>
                <a:srgbClr val="FFFFFF"/>
              </a:solidFill>
            </a:endParaRPr>
          </a:p>
          <a:p>
            <a:pPr indent="0" lvl="0" marL="0" rtl="0" algn="l">
              <a:spcBef>
                <a:spcPts val="0"/>
              </a:spcBef>
              <a:spcAft>
                <a:spcPts val="0"/>
              </a:spcAft>
              <a:buNone/>
            </a:pPr>
            <a:r>
              <a:rPr b="1" lang="en">
                <a:solidFill>
                  <a:srgbClr val="FFFFFF"/>
                </a:solidFill>
              </a:rPr>
              <a:t>W = weighing factor</a:t>
            </a:r>
            <a:endParaRPr b="1">
              <a:solidFill>
                <a:srgbClr val="FFFFFF"/>
              </a:solidFill>
            </a:endParaRPr>
          </a:p>
          <a:p>
            <a:pPr indent="0" lvl="0" marL="0" rtl="0" algn="l">
              <a:spcBef>
                <a:spcPts val="0"/>
              </a:spcBef>
              <a:spcAft>
                <a:spcPts val="0"/>
              </a:spcAft>
              <a:buNone/>
            </a:pPr>
            <a:r>
              <a:rPr b="1" lang="en">
                <a:solidFill>
                  <a:srgbClr val="FFFFFF"/>
                </a:solidFill>
              </a:rPr>
              <a:t>alpha= </a:t>
            </a:r>
            <a:r>
              <a:rPr b="1" lang="en">
                <a:solidFill>
                  <a:schemeClr val="lt1"/>
                </a:solidFill>
              </a:rPr>
              <a:t>content </a:t>
            </a:r>
            <a:r>
              <a:rPr b="1" lang="en">
                <a:solidFill>
                  <a:srgbClr val="FFFFFF"/>
                </a:solidFill>
              </a:rPr>
              <a:t>weight  </a:t>
            </a:r>
            <a:endParaRPr b="1">
              <a:solidFill>
                <a:srgbClr val="FFFFFF"/>
              </a:solidFill>
            </a:endParaRPr>
          </a:p>
          <a:p>
            <a:pPr indent="0" lvl="0" marL="0" rtl="0" algn="l">
              <a:spcBef>
                <a:spcPts val="0"/>
              </a:spcBef>
              <a:spcAft>
                <a:spcPts val="0"/>
              </a:spcAft>
              <a:buNone/>
            </a:pPr>
            <a:r>
              <a:rPr b="1" lang="en">
                <a:solidFill>
                  <a:srgbClr val="FFFFFF"/>
                </a:solidFill>
              </a:rPr>
              <a:t>beta=style weight</a:t>
            </a:r>
            <a:endParaRPr b="1">
              <a:solidFill>
                <a:srgbClr val="FFFFFF"/>
              </a:solidFill>
            </a:endParaRPr>
          </a:p>
          <a:p>
            <a:pPr indent="0" lvl="0" marL="0" rtl="0" algn="l">
              <a:spcBef>
                <a:spcPts val="0"/>
              </a:spcBef>
              <a:spcAft>
                <a:spcPts val="0"/>
              </a:spcAft>
              <a:buNone/>
            </a:pPr>
            <a:r>
              <a:t/>
            </a:r>
            <a:endParaRPr b="1">
              <a:solidFill>
                <a:srgbClr val="FFFFF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48850" y="223550"/>
            <a:ext cx="1483800" cy="3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latin typeface="Muli"/>
                <a:ea typeface="Muli"/>
                <a:cs typeface="Muli"/>
                <a:sym typeface="Muli"/>
              </a:rPr>
              <a:t>Results </a:t>
            </a:r>
            <a:endParaRPr/>
          </a:p>
        </p:txBody>
      </p:sp>
      <p:sp>
        <p:nvSpPr>
          <p:cNvPr id="137" name="Google Shape;137;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1"/>
          <p:cNvPicPr preferRelativeResize="0"/>
          <p:nvPr/>
        </p:nvPicPr>
        <p:blipFill>
          <a:blip r:embed="rId3">
            <a:alphaModFix/>
          </a:blip>
          <a:stretch>
            <a:fillRect/>
          </a:stretch>
        </p:blipFill>
        <p:spPr>
          <a:xfrm>
            <a:off x="4815200" y="152400"/>
            <a:ext cx="4176400" cy="4754775"/>
          </a:xfrm>
          <a:prstGeom prst="rect">
            <a:avLst/>
          </a:prstGeom>
          <a:noFill/>
          <a:ln>
            <a:noFill/>
          </a:ln>
        </p:spPr>
      </p:pic>
      <p:sp>
        <p:nvSpPr>
          <p:cNvPr id="139" name="Google Shape;139;p21"/>
          <p:cNvSpPr/>
          <p:nvPr/>
        </p:nvSpPr>
        <p:spPr>
          <a:xfrm>
            <a:off x="229125" y="362325"/>
            <a:ext cx="4506300" cy="1593300"/>
          </a:xfrm>
          <a:prstGeom prst="rightArrow">
            <a:avLst>
              <a:gd fmla="val 50000" name="adj1"/>
              <a:gd fmla="val 24792"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Images that combine the content of a photograph with the style of several well-known artworks</a:t>
            </a:r>
            <a:endParaRPr b="1" sz="1600">
              <a:solidFill>
                <a:srgbClr val="FFFFFF"/>
              </a:solidFill>
            </a:endParaRPr>
          </a:p>
        </p:txBody>
      </p:sp>
      <p:sp>
        <p:nvSpPr>
          <p:cNvPr id="140" name="Google Shape;140;p21"/>
          <p:cNvSpPr/>
          <p:nvPr/>
        </p:nvSpPr>
        <p:spPr>
          <a:xfrm>
            <a:off x="229125" y="1763925"/>
            <a:ext cx="4506300" cy="1638600"/>
          </a:xfrm>
          <a:prstGeom prst="rightArrow">
            <a:avLst>
              <a:gd fmla="val 50000" name="adj1"/>
              <a:gd fmla="val 16666"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u="sng">
                <a:solidFill>
                  <a:srgbClr val="FFFFFF"/>
                </a:solidFill>
                <a:latin typeface="Calibri"/>
                <a:ea typeface="Calibri"/>
                <a:cs typeface="Calibri"/>
                <a:sym typeface="Calibri"/>
              </a:rPr>
              <a:t>Content layer:</a:t>
            </a:r>
            <a:r>
              <a:rPr b="1" lang="en" sz="1600">
                <a:solidFill>
                  <a:srgbClr val="FFFFFF"/>
                </a:solidFill>
                <a:latin typeface="Calibri"/>
                <a:ea typeface="Calibri"/>
                <a:cs typeface="Calibri"/>
                <a:sym typeface="Calibri"/>
              </a:rPr>
              <a:t> ‘conv4 2’</a:t>
            </a:r>
            <a:endParaRPr b="1" sz="16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FFFFFF"/>
                </a:solidFill>
                <a:latin typeface="Calibri"/>
                <a:ea typeface="Calibri"/>
                <a:cs typeface="Calibri"/>
                <a:sym typeface="Calibri"/>
              </a:rPr>
              <a:t>Style layers: ‘conv1 1’, ‘conv2 1’, ‘conv3 1’,</a:t>
            </a:r>
            <a:endParaRPr b="1" sz="16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rPr b="1" lang="en" sz="1600">
                <a:solidFill>
                  <a:srgbClr val="FFFFFF"/>
                </a:solidFill>
                <a:latin typeface="Calibri"/>
                <a:ea typeface="Calibri"/>
                <a:cs typeface="Calibri"/>
                <a:sym typeface="Calibri"/>
              </a:rPr>
              <a:t>‘conv4 1’ and ‘conv5 1’</a:t>
            </a:r>
            <a:endParaRPr b="1" sz="1600">
              <a:solidFill>
                <a:srgbClr val="FFFFFF"/>
              </a:solidFill>
              <a:latin typeface="Calibri"/>
              <a:ea typeface="Calibri"/>
              <a:cs typeface="Calibri"/>
              <a:sym typeface="Calibri"/>
            </a:endParaRPr>
          </a:p>
        </p:txBody>
      </p:sp>
      <p:sp>
        <p:nvSpPr>
          <p:cNvPr id="141" name="Google Shape;141;p21"/>
          <p:cNvSpPr/>
          <p:nvPr/>
        </p:nvSpPr>
        <p:spPr>
          <a:xfrm>
            <a:off x="152925" y="3144400"/>
            <a:ext cx="4506300" cy="1773600"/>
          </a:xfrm>
          <a:prstGeom prst="rightArrow">
            <a:avLst>
              <a:gd fmla="val 50000" name="adj1"/>
              <a:gd fmla="val 21551" name="adj2"/>
            </a:avLst>
          </a:prstGeom>
          <a:solidFill>
            <a:srgbClr val="FF9900"/>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Calibri"/>
                <a:ea typeface="Calibri"/>
                <a:cs typeface="Calibri"/>
                <a:sym typeface="Calibri"/>
              </a:rPr>
              <a:t>(using w</a:t>
            </a:r>
            <a:r>
              <a:rPr lang="en" sz="1600">
                <a:solidFill>
                  <a:srgbClr val="FFFFFF"/>
                </a:solidFill>
                <a:latin typeface="Lobster"/>
                <a:ea typeface="Lobster"/>
                <a:cs typeface="Lobster"/>
                <a:sym typeface="Lobster"/>
              </a:rPr>
              <a:t>l</a:t>
            </a:r>
            <a:r>
              <a:rPr b="1" lang="en" sz="1600">
                <a:solidFill>
                  <a:srgbClr val="FFFFFF"/>
                </a:solidFill>
                <a:latin typeface="Lobster"/>
                <a:ea typeface="Lobster"/>
                <a:cs typeface="Lobster"/>
                <a:sym typeface="Lobster"/>
              </a:rPr>
              <a:t> </a:t>
            </a:r>
            <a:r>
              <a:rPr b="1" lang="en" sz="1600">
                <a:solidFill>
                  <a:srgbClr val="FFFFFF"/>
                </a:solidFill>
                <a:latin typeface="Calibri"/>
                <a:ea typeface="Calibri"/>
                <a:cs typeface="Calibri"/>
                <a:sym typeface="Calibri"/>
              </a:rPr>
              <a:t>= 1/5 in those layers, w</a:t>
            </a:r>
            <a:r>
              <a:rPr lang="en" sz="1600">
                <a:solidFill>
                  <a:schemeClr val="lt1"/>
                </a:solidFill>
                <a:latin typeface="Lobster"/>
                <a:ea typeface="Lobster"/>
                <a:cs typeface="Lobster"/>
                <a:sym typeface="Lobster"/>
              </a:rPr>
              <a:t>l</a:t>
            </a:r>
            <a:r>
              <a:rPr b="1" lang="en" sz="1600">
                <a:solidFill>
                  <a:schemeClr val="lt1"/>
                </a:solidFill>
                <a:latin typeface="Lobster"/>
                <a:ea typeface="Lobster"/>
                <a:cs typeface="Lobster"/>
                <a:sym typeface="Lobster"/>
              </a:rPr>
              <a:t> </a:t>
            </a:r>
            <a:r>
              <a:rPr b="1" lang="en" sz="1600">
                <a:solidFill>
                  <a:srgbClr val="FFFFFF"/>
                </a:solidFill>
                <a:latin typeface="Calibri"/>
                <a:ea typeface="Calibri"/>
                <a:cs typeface="Calibri"/>
                <a:sym typeface="Calibri"/>
              </a:rPr>
              <a:t>= 0 in all other layers). The ratio α/β was either 1 × 10</a:t>
            </a:r>
            <a:r>
              <a:rPr b="1" baseline="30000" lang="en" sz="1600">
                <a:solidFill>
                  <a:srgbClr val="FFFFFF"/>
                </a:solidFill>
                <a:latin typeface="Calibri"/>
                <a:ea typeface="Calibri"/>
                <a:cs typeface="Calibri"/>
                <a:sym typeface="Calibri"/>
              </a:rPr>
              <a:t>−3</a:t>
            </a:r>
            <a:r>
              <a:rPr b="1" lang="en" sz="1600">
                <a:solidFill>
                  <a:srgbClr val="FFFFFF"/>
                </a:solidFill>
                <a:latin typeface="Calibri"/>
                <a:ea typeface="Calibri"/>
                <a:cs typeface="Calibri"/>
                <a:sym typeface="Calibri"/>
              </a:rPr>
              <a:t> (B), 8 × 10</a:t>
            </a:r>
            <a:r>
              <a:rPr b="1" baseline="30000" lang="en" sz="1600">
                <a:solidFill>
                  <a:srgbClr val="FFFFFF"/>
                </a:solidFill>
                <a:latin typeface="Calibri"/>
                <a:ea typeface="Calibri"/>
                <a:cs typeface="Calibri"/>
                <a:sym typeface="Calibri"/>
              </a:rPr>
              <a:t>−4</a:t>
            </a:r>
            <a:r>
              <a:rPr b="1" lang="en" sz="1600">
                <a:solidFill>
                  <a:srgbClr val="FFFFFF"/>
                </a:solidFill>
                <a:latin typeface="Calibri"/>
                <a:ea typeface="Calibri"/>
                <a:cs typeface="Calibri"/>
                <a:sym typeface="Calibri"/>
              </a:rPr>
              <a:t> (C), 5 × 10</a:t>
            </a:r>
            <a:r>
              <a:rPr b="1" baseline="30000" lang="en" sz="1600">
                <a:solidFill>
                  <a:srgbClr val="FFFFFF"/>
                </a:solidFill>
                <a:latin typeface="Calibri"/>
                <a:ea typeface="Calibri"/>
                <a:cs typeface="Calibri"/>
                <a:sym typeface="Calibri"/>
              </a:rPr>
              <a:t>−3</a:t>
            </a:r>
            <a:r>
              <a:rPr b="1" lang="en" sz="1600">
                <a:solidFill>
                  <a:srgbClr val="FFFFFF"/>
                </a:solidFill>
                <a:latin typeface="Calibri"/>
                <a:ea typeface="Calibri"/>
                <a:cs typeface="Calibri"/>
                <a:sym typeface="Calibri"/>
              </a:rPr>
              <a:t> (D), or 5 × 10−4 (E, F)</a:t>
            </a:r>
            <a:endParaRPr b="1" sz="1600">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